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22" r:id="rId3"/>
    <p:sldId id="332" r:id="rId4"/>
    <p:sldId id="324" r:id="rId5"/>
    <p:sldId id="325" r:id="rId6"/>
    <p:sldId id="326" r:id="rId7"/>
    <p:sldId id="330" r:id="rId8"/>
    <p:sldId id="327" r:id="rId9"/>
    <p:sldId id="329" r:id="rId10"/>
    <p:sldId id="328" r:id="rId11"/>
    <p:sldId id="331" r:id="rId1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A751BF"/>
    <a:srgbClr val="00B7E2"/>
    <a:srgbClr val="9BDADD"/>
    <a:srgbClr val="CCFFFF"/>
    <a:srgbClr val="F18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6410" autoAdjust="0"/>
  </p:normalViewPr>
  <p:slideViewPr>
    <p:cSldViewPr snapToGrid="0" showGuides="1">
      <p:cViewPr varScale="1">
        <p:scale>
          <a:sx n="68" d="100"/>
          <a:sy n="68" d="100"/>
        </p:scale>
        <p:origin x="619" y="72"/>
      </p:cViewPr>
      <p:guideLst>
        <p:guide orient="horz" pos="2184"/>
        <p:guide pos="3864"/>
      </p:guideLst>
    </p:cSldViewPr>
  </p:slideViewPr>
  <p:outlineViewPr>
    <p:cViewPr>
      <p:scale>
        <a:sx n="33" d="100"/>
        <a:sy n="33" d="100"/>
      </p:scale>
      <p:origin x="0" y="-5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32"/>
    </p:cViewPr>
  </p:sorterViewPr>
  <p:notesViewPr>
    <p:cSldViewPr snapToGrid="0" showGuides="1">
      <p:cViewPr varScale="1">
        <p:scale>
          <a:sx n="81" d="100"/>
          <a:sy n="81" d="100"/>
        </p:scale>
        <p:origin x="3174" y="102"/>
      </p:cViewPr>
      <p:guideLst>
        <p:guide orient="horz" pos="3156"/>
        <p:guide pos="217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84870" cy="502676"/>
          </a:xfrm>
          <a:prstGeom prst="rect">
            <a:avLst/>
          </a:prstGeom>
        </p:spPr>
        <p:txBody>
          <a:bodyPr vert="horz" lIns="96580" tIns="48292" rIns="96580" bIns="4829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1"/>
            <a:ext cx="2984870" cy="502676"/>
          </a:xfrm>
          <a:prstGeom prst="rect">
            <a:avLst/>
          </a:prstGeom>
        </p:spPr>
        <p:txBody>
          <a:bodyPr vert="horz" lIns="96580" tIns="48292" rIns="96580" bIns="48292" rtlCol="0"/>
          <a:lstStyle>
            <a:lvl1pPr algn="r">
              <a:defRPr sz="1300"/>
            </a:lvl1pPr>
          </a:lstStyle>
          <a:p>
            <a:fld id="{BB6114D1-7149-4090-A100-04CA07ED3EFF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52538"/>
            <a:ext cx="6005513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0" tIns="48292" rIns="96580" bIns="4829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9"/>
            <a:ext cx="5510530" cy="3944868"/>
          </a:xfrm>
          <a:prstGeom prst="rect">
            <a:avLst/>
          </a:prstGeom>
        </p:spPr>
        <p:txBody>
          <a:bodyPr vert="horz" lIns="96580" tIns="48292" rIns="96580" bIns="4829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516042"/>
            <a:ext cx="2984870" cy="502675"/>
          </a:xfrm>
          <a:prstGeom prst="rect">
            <a:avLst/>
          </a:prstGeom>
        </p:spPr>
        <p:txBody>
          <a:bodyPr vert="horz" lIns="96580" tIns="48292" rIns="96580" bIns="4829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6042"/>
            <a:ext cx="2984870" cy="502675"/>
          </a:xfrm>
          <a:prstGeom prst="rect">
            <a:avLst/>
          </a:prstGeom>
        </p:spPr>
        <p:txBody>
          <a:bodyPr vert="horz" lIns="96580" tIns="48292" rIns="96580" bIns="48292" rtlCol="0" anchor="b"/>
          <a:lstStyle>
            <a:lvl1pPr algn="r">
              <a:defRPr sz="1300"/>
            </a:lvl1pPr>
          </a:lstStyle>
          <a:p>
            <a:fld id="{363D31CC-9FB9-4002-9AA9-476423910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1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5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908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770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498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618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556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018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536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4DBE-9EF3-4713-82B5-880D971C8F74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9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7FAB-88BB-49A7-ADBA-D82ED1291038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22981-DFCC-4209-A4F8-D0501C77716D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B9C2-9AD0-4A8D-B124-9712D7E493DC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8E69C-FDCB-4595-A373-E4077E414E77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B07C-5732-460E-95E5-704D830346B5}" type="datetime5">
              <a:rPr lang="en-GB" smtClean="0"/>
              <a:t>24-Oct-18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8AF4-D8AC-4A20-B8F9-426D6D73ACF6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8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41D82-AEAC-4E7C-BA49-014393C99C4A}" type="datetime5">
              <a:rPr lang="en-GB" smtClean="0"/>
              <a:t>24-Oct-18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AA80-31E2-4D5B-B146-74862C862679}" type="datetime5">
              <a:rPr lang="en-GB" smtClean="0"/>
              <a:t>24-Oct-18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DE88-0FC6-47C3-8383-D854AECCF606}" type="datetime5">
              <a:rPr lang="en-GB" smtClean="0"/>
              <a:t>24-Oct-18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13B6-7DCA-4052-B32C-51717494EC39}" type="datetime5">
              <a:rPr lang="en-GB" smtClean="0"/>
              <a:t>24-Oct-18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312A-6A3F-481C-B4C7-68B003AF5E1A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 anchor="b"/>
          <a:lstStyle/>
          <a:p>
            <a:r>
              <a:rPr lang="en-GB" dirty="0"/>
              <a:t>Ian and Julie Grant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148" y="216354"/>
            <a:ext cx="2848779" cy="60769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78840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7200" b="1">
                <a:solidFill>
                  <a:srgbClr val="7030A0"/>
                </a:solidFill>
              </a:rPr>
              <a:t>Bridge </a:t>
            </a:r>
            <a:r>
              <a:rPr lang="en-GB" sz="7200" b="1" dirty="0">
                <a:solidFill>
                  <a:srgbClr val="7030A0"/>
                </a:solidFill>
              </a:rPr>
              <a:t>First Steps</a:t>
            </a:r>
            <a:br>
              <a:rPr lang="en-GB" dirty="0"/>
            </a:br>
            <a:r>
              <a:rPr lang="en-GB" dirty="0">
                <a:solidFill>
                  <a:srgbClr val="7030A0"/>
                </a:solidFill>
              </a:rPr>
              <a:t>Primer</a:t>
            </a:r>
            <a:br>
              <a:rPr lang="en-GB" sz="4000" dirty="0"/>
            </a:br>
            <a:r>
              <a:rPr lang="en-GB" sz="4000" dirty="0"/>
              <a:t>Lesson 7: Are You Game?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Bridge First Steps: Primer 1-7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59BF-844B-46F9-BCAC-703E7C1A784D}" type="datetime5">
              <a:rPr lang="en-GB" smtClean="0"/>
              <a:t>24-Oct-18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EDCF70E-9CAE-44E9-B477-DB745C09DC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476" y="1585032"/>
            <a:ext cx="2019048" cy="3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59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6311"/>
          </a:xfrm>
        </p:spPr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127" y="1061298"/>
            <a:ext cx="10515600" cy="1423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b="1" dirty="0">
                <a:solidFill>
                  <a:srgbClr val="7030A0"/>
                </a:solidFill>
              </a:rPr>
              <a:t>How many tricks can I make?</a:t>
            </a:r>
          </a:p>
          <a:p>
            <a:r>
              <a:rPr lang="en-GB" sz="2200" dirty="0"/>
              <a:t>Count your losers in each suit and add them together.</a:t>
            </a:r>
          </a:p>
          <a:p>
            <a:r>
              <a:rPr lang="en-GB" sz="2200" dirty="0"/>
              <a:t>Add your loser count to partner’s and subtract from 24.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86974-A0AB-4BA5-BA4B-E876D06722B2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10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27809" y="2516026"/>
            <a:ext cx="106125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7030A0"/>
                </a:solidFill>
              </a:rPr>
              <a:t>A note of caution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Losing Trick Count (LTC) is a guide only; it is not guaranteed to be accurate.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GB" sz="2200" dirty="0"/>
              <a:t>The more tricks LTC predicts the less accurate it tends to be, so be careful with minor suit contracts.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0F8EB3-773C-4397-B421-9D1190BEEF6D}"/>
              </a:ext>
            </a:extLst>
          </p:cNvPr>
          <p:cNvSpPr txBox="1"/>
          <p:nvPr/>
        </p:nvSpPr>
        <p:spPr>
          <a:xfrm>
            <a:off x="845127" y="3899443"/>
            <a:ext cx="106125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FF0000"/>
                </a:solidFill>
              </a:rPr>
              <a:t>No method is a substitute for common sense! </a:t>
            </a:r>
            <a:br>
              <a:rPr lang="en-GB" sz="2200" dirty="0">
                <a:solidFill>
                  <a:srgbClr val="FF0000"/>
                </a:solidFill>
              </a:rPr>
            </a:br>
            <a:r>
              <a:rPr lang="en-GB" sz="2200" dirty="0"/>
              <a:t>(e.g. LTC could predict 11 tricks with clubs as trumps but you can see that you are missing the AK of trumps and another A….)</a:t>
            </a:r>
          </a:p>
        </p:txBody>
      </p:sp>
    </p:spTree>
    <p:extLst>
      <p:ext uri="{BB962C8B-B14F-4D97-AF65-F5344CB8AC3E}">
        <p14:creationId xmlns:p14="http://schemas.microsoft.com/office/powerpoint/2010/main" val="311216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600171">
            <a:off x="1546513" y="1524716"/>
            <a:ext cx="9098975" cy="12512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6000" dirty="0">
                <a:solidFill>
                  <a:srgbClr val="7030A0"/>
                </a:solidFill>
                <a:effectLst>
                  <a:outerShdw blurRad="50800" dist="50800" dir="5400000" algn="ctr" rotWithShape="0">
                    <a:srgbClr val="7030A0"/>
                  </a:outerShdw>
                </a:effectLst>
              </a:rPr>
              <a:t>Let’s play some hands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222DA-F909-466E-90A2-8CDD1664AEAD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>
                <a:solidFill>
                  <a:srgbClr val="7030A0"/>
                </a:solidFill>
              </a:rPr>
              <a:t>Bridge First Steps: Primer 1-7</a:t>
            </a:r>
            <a:endParaRPr lang="en-GB" sz="1400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95151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11</a:t>
            </a:fld>
            <a:endParaRPr lang="en-GB"/>
          </a:p>
        </p:txBody>
      </p:sp>
      <p:pic>
        <p:nvPicPr>
          <p:cNvPr id="1026" name="Picture 2" descr="Image result for pictures of people playing brid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856" y="2888725"/>
            <a:ext cx="25527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498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11" y="131654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Are you game?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753" y="2907695"/>
            <a:ext cx="11127850" cy="14091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200" dirty="0"/>
              <a:t>In No Trumps we need to take just 9 tricks to make game.  In a Major suit (Hearts or Spades) we need 10 tricks and in a Minor (Clubs or Diamonds) 11 tricks.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200" dirty="0"/>
              <a:t>The more tricks we need in theory the more points are required.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en-GB" sz="2200" dirty="0"/>
            </a:br>
            <a:endParaRPr lang="en-GB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E1C9-F797-437A-9702-457296A42923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2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33397" y="1376664"/>
            <a:ext cx="87321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When we are playing in NT we have used 25 hcp as the benchmark for trying for game. Unfortunately this same value does not work for suit contracts.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3397" y="3072388"/>
            <a:ext cx="8732143" cy="1451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19FA4B-1943-426C-A1D0-B254853C0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0202" y="350758"/>
            <a:ext cx="2416487" cy="22588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49767D6-7D54-4DA4-A192-C5CD96269864}"/>
              </a:ext>
            </a:extLst>
          </p:cNvPr>
          <p:cNvSpPr/>
          <p:nvPr/>
        </p:nvSpPr>
        <p:spPr>
          <a:xfrm>
            <a:off x="533400" y="4441796"/>
            <a:ext cx="10820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en-GB" sz="2200" dirty="0">
                <a:solidFill>
                  <a:prstClr val="black"/>
                </a:solidFill>
              </a:rPr>
              <a:t>Going on points alone we would need 26-27 hcp for a major suit game and 28-29 hcp for a minor suit game.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D2F838-6145-446A-8B81-6322790A1311}"/>
              </a:ext>
            </a:extLst>
          </p:cNvPr>
          <p:cNvSpPr/>
          <p:nvPr/>
        </p:nvSpPr>
        <p:spPr>
          <a:xfrm>
            <a:off x="533400" y="5481336"/>
            <a:ext cx="100781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>
                <a:solidFill>
                  <a:prstClr val="black"/>
                </a:solidFill>
              </a:rPr>
              <a:t>But this is not the true story – points are only a guide when you are in a suit contract.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68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11" y="131654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Evaluating Hand Strength in a Suit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7" y="1457217"/>
            <a:ext cx="8655759" cy="885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Consider this hand from a previous lesson; N/S have a combined 23 count but can make 11 tricks in a spade contract with careful play.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E1C9-F797-437A-9702-457296A42923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9" name="Content Placeholder 8"/>
          <p:cNvGraphicFramePr>
            <a:graphicFrameLocks/>
          </p:cNvGraphicFramePr>
          <p:nvPr>
            <p:extLst/>
          </p:nvPr>
        </p:nvGraphicFramePr>
        <p:xfrm>
          <a:off x="9443085" y="1190108"/>
          <a:ext cx="2407427" cy="53488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771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89667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1171818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638171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435941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99167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J9642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9186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33310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29186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339892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N.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39568"/>
                  </a:ext>
                </a:extLst>
              </a:tr>
              <a:tr h="35806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</a:rPr>
                        <a:t>W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GB" sz="2400" u="none" strike="noStrike" dirty="0">
                          <a:effectLst/>
                        </a:rPr>
                        <a:t>E. 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49675"/>
                  </a:ext>
                </a:extLst>
              </a:tr>
              <a:tr h="35806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16115"/>
                  </a:ext>
                </a:extLst>
              </a:tr>
              <a:tr h="35806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S.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817403"/>
                  </a:ext>
                </a:extLst>
              </a:tr>
              <a:tr h="35806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126731"/>
                  </a:ext>
                </a:extLst>
              </a:tr>
              <a:tr h="39814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02368"/>
                  </a:ext>
                </a:extLst>
              </a:tr>
              <a:tr h="39814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099378"/>
                  </a:ext>
                </a:extLst>
              </a:tr>
              <a:tr h="39814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583513"/>
                  </a:ext>
                </a:extLst>
              </a:tr>
              <a:tr h="291865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33397" y="2358434"/>
            <a:ext cx="8732143" cy="1451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/>
              <a:t>We could simply examine the two hands and try to work out how many tricks we are likely to take.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200" dirty="0"/>
              <a:t>On this hand its not that hard to see that we should make at least 10 tricks </a:t>
            </a:r>
            <a:br>
              <a:rPr lang="en-GB" sz="2200" dirty="0"/>
            </a:br>
            <a:r>
              <a:rPr lang="en-GB" sz="2200" dirty="0"/>
              <a:t>(3 spades, </a:t>
            </a:r>
            <a:r>
              <a:rPr lang="en-GB" sz="2200" dirty="0">
                <a:solidFill>
                  <a:srgbClr val="FF0000"/>
                </a:solidFill>
                <a:latin typeface="Symbol" panose="05050102010706020507" pitchFamily="18" charset="2"/>
              </a:rPr>
              <a:t>©</a:t>
            </a:r>
            <a:r>
              <a:rPr lang="en-GB" sz="2200" dirty="0"/>
              <a:t>A, </a:t>
            </a:r>
            <a:r>
              <a:rPr lang="en-GB" sz="2200" dirty="0">
                <a:solidFill>
                  <a:srgbClr val="FF0000"/>
                </a:solidFill>
                <a:latin typeface="Symbol" panose="05050102010706020507" pitchFamily="18" charset="2"/>
              </a:rPr>
              <a:t>¨</a:t>
            </a:r>
            <a:r>
              <a:rPr lang="en-GB" sz="2200" dirty="0"/>
              <a:t>AKQ, </a:t>
            </a:r>
            <a:r>
              <a:rPr lang="en-GB" sz="2200" dirty="0">
                <a:latin typeface="Symbol" panose="05050102010706020507" pitchFamily="18" charset="2"/>
              </a:rPr>
              <a:t>§</a:t>
            </a:r>
            <a:r>
              <a:rPr lang="en-GB" sz="2200" dirty="0"/>
              <a:t>AK and a club ruff).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33398" y="4052473"/>
            <a:ext cx="8655758" cy="1445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/>
              <a:t>However, to see this can be very difficult; and, when we play full Bridge, we cannot see both hands!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200" dirty="0"/>
              <a:t>We need a better tool for evaluating our trick taking potential in a suit contract.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66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A new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26128"/>
            <a:ext cx="9502423" cy="139238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dirty="0"/>
              <a:t>Some clever person worked out that counting ‘losers’ is a much better method than trying to count ‘winners’.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/>
              <a:t>They called this method </a:t>
            </a:r>
            <a:r>
              <a:rPr lang="en-GB" sz="2400" b="1" dirty="0">
                <a:solidFill>
                  <a:srgbClr val="0070C0"/>
                </a:solidFill>
              </a:rPr>
              <a:t>The Losing Trick Count </a:t>
            </a:r>
            <a:r>
              <a:rPr lang="en-GB" sz="2400" dirty="0"/>
              <a:t>and it is very effective when you have an 8 (or more) card fit and are going to play in a suit contract.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4167-7BCE-4D51-B09E-6FC6AEBCCF7D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4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470564" y="2761877"/>
            <a:ext cx="809798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</a:rPr>
              <a:t>What is a ‘loser’</a:t>
            </a:r>
          </a:p>
          <a:p>
            <a:r>
              <a:rPr lang="en-GB" sz="2200" dirty="0"/>
              <a:t>Simply put, it is any card other than an A,K or Q.</a:t>
            </a:r>
          </a:p>
          <a:p>
            <a:r>
              <a:rPr lang="en-GB" sz="2200" dirty="0"/>
              <a:t>However, if it were that easy then our HCP method would work too.</a:t>
            </a:r>
          </a:p>
          <a:p>
            <a:endParaRPr lang="en-GB" dirty="0"/>
          </a:p>
        </p:txBody>
      </p:sp>
      <p:pic>
        <p:nvPicPr>
          <p:cNvPr id="1026" name="Picture 2" descr="Image result for loser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29" y="3125630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470564" y="4029559"/>
            <a:ext cx="8097982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2200" dirty="0"/>
              <a:t>If we are playing in a suit contract it is very unlikely that the fourth (and subsequent) cards in a suit will be a loser. The fourth card will have been established as a winner, it is a trump or we can ruff it in the other hand.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200" dirty="0"/>
              <a:t>So we limit ourselves to a maximum of 3 losers in any one suit; a maximum of 12 losers in a hand.</a:t>
            </a:r>
          </a:p>
        </p:txBody>
      </p:sp>
    </p:spTree>
    <p:extLst>
      <p:ext uri="{BB962C8B-B14F-4D97-AF65-F5344CB8AC3E}">
        <p14:creationId xmlns:p14="http://schemas.microsoft.com/office/powerpoint/2010/main" val="275480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9390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Losing Trick 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965" y="1074516"/>
            <a:ext cx="10933802" cy="186787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600" dirty="0"/>
              <a:t>It wouldn’t make much sense to count more losers in a suit than we have cards in that suit; so, for example,  a 2-card suit can have a maximum of 2 losers.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600" dirty="0"/>
              <a:t>We have already seen that we ignore the fourth and subsequent cards in a long suit.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600" dirty="0"/>
              <a:t>This is the crux of the LTC method; it not only takes account of our high cards but it also adjusts for the shape of our hand.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72466" y="6356349"/>
            <a:ext cx="4114800" cy="365125"/>
          </a:xfrm>
        </p:spPr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FF1F-7E61-4251-AC36-E974FB43F914}" type="datetime5">
              <a:rPr lang="en-GB" smtClean="0"/>
              <a:t>24-Oct-18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706092" y="5670752"/>
            <a:ext cx="8312726" cy="640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200" dirty="0"/>
              <a:t>We then add the count for each suit together to get our total loser count for the hand.</a:t>
            </a:r>
          </a:p>
        </p:txBody>
      </p:sp>
      <p:pic>
        <p:nvPicPr>
          <p:cNvPr id="2056" name="Picture 8" descr="Image result for loser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0" y="3147519"/>
            <a:ext cx="2500745" cy="250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706092" y="2977971"/>
            <a:ext cx="8312726" cy="71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</a:rPr>
              <a:t>How do we count losers?</a:t>
            </a:r>
          </a:p>
          <a:p>
            <a:pPr>
              <a:lnSpc>
                <a:spcPct val="80000"/>
              </a:lnSpc>
            </a:pPr>
            <a:endParaRPr lang="en-GB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92" y="3746819"/>
            <a:ext cx="8312726" cy="369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200" dirty="0"/>
              <a:t>If we have only one card in a suit, it must be a loser unless its the Ace.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06092" y="4197587"/>
            <a:ext cx="8312726" cy="640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200" dirty="0"/>
              <a:t>If we have two cards in a suit then they are losers unless they are the Ace or King.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6092" y="4919198"/>
            <a:ext cx="8312726" cy="640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200" dirty="0"/>
              <a:t>If we have three or more cards in a suit then they are losers unless they are the Ace, King or Queen.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18CF17-6E14-4431-AD61-9A9A71AE06ED}"/>
              </a:ext>
            </a:extLst>
          </p:cNvPr>
          <p:cNvSpPr txBox="1"/>
          <p:nvPr/>
        </p:nvSpPr>
        <p:spPr>
          <a:xfrm>
            <a:off x="3706092" y="3410497"/>
            <a:ext cx="4865511" cy="369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200" dirty="0"/>
              <a:t>We do it suit by suit.</a:t>
            </a:r>
          </a:p>
        </p:txBody>
      </p:sp>
    </p:spTree>
    <p:extLst>
      <p:ext uri="{BB962C8B-B14F-4D97-AF65-F5344CB8AC3E}">
        <p14:creationId xmlns:p14="http://schemas.microsoft.com/office/powerpoint/2010/main" val="56649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Counting Losers: an example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672A-F66C-4088-BC52-BAE0307E7188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9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3331623"/>
              </p:ext>
            </p:extLst>
          </p:nvPr>
        </p:nvGraphicFramePr>
        <p:xfrm>
          <a:off x="870434" y="957016"/>
          <a:ext cx="2268831" cy="5253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053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72991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1104356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601431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363854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J9642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28368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N.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39568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W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GB" sz="2400" u="none" strike="noStrike" dirty="0">
                          <a:effectLst/>
                        </a:rPr>
                        <a:t>E. 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49675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16115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S.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817403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126731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02368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099378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583513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graphicFrame>
        <p:nvGraphicFramePr>
          <p:cNvPr id="10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725155"/>
              </p:ext>
            </p:extLst>
          </p:nvPr>
        </p:nvGraphicFramePr>
        <p:xfrm>
          <a:off x="3581400" y="957016"/>
          <a:ext cx="6490906" cy="2370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05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02053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1262712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2454328">
                  <a:extLst>
                    <a:ext uri="{9D8B030D-6E8A-4147-A177-3AD203B41FA5}">
                      <a16:colId xmlns:a16="http://schemas.microsoft.com/office/drawing/2014/main" val="2966667703"/>
                    </a:ext>
                  </a:extLst>
                </a:gridCol>
                <a:gridCol w="186690">
                  <a:extLst>
                    <a:ext uri="{9D8B030D-6E8A-4147-A177-3AD203B41FA5}">
                      <a16:colId xmlns:a16="http://schemas.microsoft.com/office/drawing/2014/main" val="3144617388"/>
                    </a:ext>
                  </a:extLst>
                </a:gridCol>
                <a:gridCol w="1536518">
                  <a:extLst>
                    <a:ext uri="{9D8B030D-6E8A-4147-A177-3AD203B41FA5}">
                      <a16:colId xmlns:a16="http://schemas.microsoft.com/office/drawing/2014/main" val="2344198476"/>
                    </a:ext>
                  </a:extLst>
                </a:gridCol>
                <a:gridCol w="781000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42396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90946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Looking at the North hand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400" b="0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332579"/>
                  </a:ext>
                </a:extLst>
              </a:tr>
              <a:tr h="29094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3 losers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Can’t have more than 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Total:</a:t>
                      </a:r>
                      <a:b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losers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Total:</a:t>
                      </a:r>
                      <a:b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losers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8055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 losers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Not the 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7861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1 loser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Not the A or Q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 losers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Only 2 cards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272865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 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4818601"/>
              </p:ext>
            </p:extLst>
          </p:nvPr>
        </p:nvGraphicFramePr>
        <p:xfrm>
          <a:off x="3275188" y="3584011"/>
          <a:ext cx="6139745" cy="2360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900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40461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1174871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2534778">
                  <a:extLst>
                    <a:ext uri="{9D8B030D-6E8A-4147-A177-3AD203B41FA5}">
                      <a16:colId xmlns:a16="http://schemas.microsoft.com/office/drawing/2014/main" val="2966667703"/>
                    </a:ext>
                  </a:extLst>
                </a:gridCol>
                <a:gridCol w="185524">
                  <a:extLst>
                    <a:ext uri="{9D8B030D-6E8A-4147-A177-3AD203B41FA5}">
                      <a16:colId xmlns:a16="http://schemas.microsoft.com/office/drawing/2014/main" val="1702983047"/>
                    </a:ext>
                  </a:extLst>
                </a:gridCol>
                <a:gridCol w="1544048">
                  <a:extLst>
                    <a:ext uri="{9D8B030D-6E8A-4147-A177-3AD203B41FA5}">
                      <a16:colId xmlns:a16="http://schemas.microsoft.com/office/drawing/2014/main" val="400969482"/>
                    </a:ext>
                  </a:extLst>
                </a:gridCol>
                <a:gridCol w="77163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413663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366170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24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Looking at the South hand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400" b="0" i="0" u="none" strike="noStrike" dirty="0">
                        <a:solidFill>
                          <a:srgbClr val="7030A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661309"/>
                  </a:ext>
                </a:extLst>
              </a:tr>
              <a:tr h="30669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 losers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Not the Q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Total: </a:t>
                      </a:r>
                      <a:b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losers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2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Total: </a:t>
                      </a:r>
                      <a:br>
                        <a:rPr lang="en-GB" sz="2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2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losers</a:t>
                      </a:r>
                      <a:endParaRPr lang="en-GB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30669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 losers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Only 2 cards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30669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18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1 loser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Only 2 cards, not the 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30669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1 loser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Not the A or 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30669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 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88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0ACA7-4AF6-4CAB-8F50-63C5D347F1AF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7</a:t>
            </a:fld>
            <a:endParaRPr lang="en-GB"/>
          </a:p>
        </p:txBody>
      </p:sp>
      <p:pic>
        <p:nvPicPr>
          <p:cNvPr id="7" name="Picture 8" descr="Image result for loser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266" y="4647394"/>
            <a:ext cx="1305791" cy="130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pictures of quiz nigh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419" y="1250489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103420" y="4647394"/>
            <a:ext cx="3681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</a:rPr>
              <a:t>Part 1:     </a:t>
            </a:r>
            <a:r>
              <a:rPr lang="en-GB" sz="3200" dirty="0">
                <a:latin typeface="Arial Black" panose="020B0A04020102020204" pitchFamily="34" charset="0"/>
              </a:rPr>
              <a:t>Spot the </a:t>
            </a:r>
          </a:p>
        </p:txBody>
      </p:sp>
    </p:spTree>
    <p:extLst>
      <p:ext uri="{BB962C8B-B14F-4D97-AF65-F5344CB8AC3E}">
        <p14:creationId xmlns:p14="http://schemas.microsoft.com/office/powerpoint/2010/main" val="362415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Counting Losers: what use is it?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Bridge First Steps: Primer 1-7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DBD1-8490-4D2E-9965-0638F614FDB9}" type="datetime5">
              <a:rPr lang="en-GB" smtClean="0"/>
              <a:t>24-Oct-18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8</a:t>
            </a:fld>
            <a:endParaRPr lang="en-GB"/>
          </a:p>
        </p:txBody>
      </p:sp>
      <p:graphicFrame>
        <p:nvGraphicFramePr>
          <p:cNvPr id="9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4255820"/>
              </p:ext>
            </p:extLst>
          </p:nvPr>
        </p:nvGraphicFramePr>
        <p:xfrm>
          <a:off x="9262970" y="739660"/>
          <a:ext cx="2268831" cy="5253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053">
                  <a:extLst>
                    <a:ext uri="{9D8B030D-6E8A-4147-A177-3AD203B41FA5}">
                      <a16:colId xmlns:a16="http://schemas.microsoft.com/office/drawing/2014/main" val="2392763542"/>
                    </a:ext>
                  </a:extLst>
                </a:gridCol>
                <a:gridCol w="272991">
                  <a:extLst>
                    <a:ext uri="{9D8B030D-6E8A-4147-A177-3AD203B41FA5}">
                      <a16:colId xmlns:a16="http://schemas.microsoft.com/office/drawing/2014/main" val="3330252821"/>
                    </a:ext>
                  </a:extLst>
                </a:gridCol>
                <a:gridCol w="1104356">
                  <a:extLst>
                    <a:ext uri="{9D8B030D-6E8A-4147-A177-3AD203B41FA5}">
                      <a16:colId xmlns:a16="http://schemas.microsoft.com/office/drawing/2014/main" val="3612723360"/>
                    </a:ext>
                  </a:extLst>
                </a:gridCol>
                <a:gridCol w="601431">
                  <a:extLst>
                    <a:ext uri="{9D8B030D-6E8A-4147-A177-3AD203B41FA5}">
                      <a16:colId xmlns:a16="http://schemas.microsoft.com/office/drawing/2014/main" val="625761943"/>
                    </a:ext>
                  </a:extLst>
                </a:gridCol>
              </a:tblGrid>
              <a:tr h="363854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663265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J9642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110286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758263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AQ3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869494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26984"/>
                  </a:ext>
                </a:extLst>
              </a:tr>
              <a:tr h="28368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N.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39568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W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GB" sz="2400" u="none" strike="noStrike" dirty="0">
                          <a:effectLst/>
                        </a:rPr>
                        <a:t>E. 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49675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16115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S.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817403"/>
                  </a:ext>
                </a:extLst>
              </a:tr>
              <a:tr h="298859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ª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QT873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126731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©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2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02368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Symbol" panose="05050102010706020507" pitchFamily="18" charset="2"/>
                        </a:rPr>
                        <a:t>¨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099378"/>
                  </a:ext>
                </a:extLst>
              </a:tr>
              <a:tr h="332311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  <a:latin typeface="Symbol" panose="05050102010706020507" pitchFamily="18" charset="2"/>
                        </a:rPr>
                        <a:t>§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583513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989651"/>
                  </a:ext>
                </a:extLst>
              </a:tr>
            </a:tbl>
          </a:graphicData>
        </a:graphic>
      </p:graphicFrame>
      <p:pic>
        <p:nvPicPr>
          <p:cNvPr id="12" name="Picture 6" descr="Image result for loser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45" y="3714434"/>
            <a:ext cx="2961409" cy="222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4445" y="1094429"/>
            <a:ext cx="8729570" cy="2265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We can have up to 12 losers and so can our partner; so that’s a maximum of 24 between us.</a:t>
            </a:r>
          </a:p>
          <a:p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200" dirty="0"/>
              <a:t>On this hand North has 8 losers and south has 6; so that’s just 14 between them.</a:t>
            </a:r>
          </a:p>
          <a:p>
            <a:endParaRPr lang="en-GB" sz="2000" dirty="0"/>
          </a:p>
          <a:p>
            <a:r>
              <a:rPr lang="en-GB" sz="2200" dirty="0"/>
              <a:t>If we subtract the 14 from the maximum 24 we are left with 10, 10 what?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0664" y="3366655"/>
            <a:ext cx="426027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/>
              <a:t>If they are not losers, they must be:</a:t>
            </a:r>
          </a:p>
          <a:p>
            <a:pPr algn="ctr"/>
            <a:r>
              <a:rPr lang="en-GB" sz="4000" dirty="0">
                <a:solidFill>
                  <a:srgbClr val="7030A0"/>
                </a:solidFill>
              </a:rPr>
              <a:t>Winners!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5935" y="4579645"/>
            <a:ext cx="4235001" cy="178510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/>
              <a:t>So despite only holding 23 high card points, the Losing Trick Count method predicts that we can make 10 tricks on this hand which is enough for game in spades.</a:t>
            </a:r>
          </a:p>
        </p:txBody>
      </p:sp>
    </p:spTree>
    <p:extLst>
      <p:ext uri="{BB962C8B-B14F-4D97-AF65-F5344CB8AC3E}">
        <p14:creationId xmlns:p14="http://schemas.microsoft.com/office/powerpoint/2010/main" val="141882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6DE5F-A49B-4D6F-9A67-E89DE001088B}" type="datetime5">
              <a:rPr lang="en-GB" smtClean="0"/>
              <a:t>24-Oct-18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9</a:t>
            </a:fld>
            <a:endParaRPr lang="en-GB"/>
          </a:p>
        </p:txBody>
      </p:sp>
      <p:pic>
        <p:nvPicPr>
          <p:cNvPr id="1026" name="Picture 2" descr="Image result for pictures of quiz nigh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419" y="1250489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04755" y="4720131"/>
            <a:ext cx="5714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</a:rPr>
              <a:t>Part 2:     </a:t>
            </a:r>
            <a:r>
              <a:rPr lang="en-GB" sz="3200" dirty="0">
                <a:latin typeface="Arial Black" panose="020B0A04020102020204" pitchFamily="34" charset="0"/>
              </a:rPr>
              <a:t>Are You Game?</a:t>
            </a:r>
          </a:p>
        </p:txBody>
      </p:sp>
    </p:spTree>
    <p:extLst>
      <p:ext uri="{BB962C8B-B14F-4D97-AF65-F5344CB8AC3E}">
        <p14:creationId xmlns:p14="http://schemas.microsoft.com/office/powerpoint/2010/main" val="1263523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5452</TotalTime>
  <Words>1073</Words>
  <Application>Microsoft Office PowerPoint</Application>
  <PresentationFormat>Widescreen</PresentationFormat>
  <Paragraphs>267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Symbol</vt:lpstr>
      <vt:lpstr>Office Theme</vt:lpstr>
      <vt:lpstr>Bridge First Steps Primer Lesson 7: Are You Game?</vt:lpstr>
      <vt:lpstr>Are you game?</vt:lpstr>
      <vt:lpstr>Evaluating Hand Strength in a Suit Contract</vt:lpstr>
      <vt:lpstr>A new tool</vt:lpstr>
      <vt:lpstr>Losing Trick Count</vt:lpstr>
      <vt:lpstr>Counting Losers: an example</vt:lpstr>
      <vt:lpstr>PowerPoint Presentation</vt:lpstr>
      <vt:lpstr>Counting Losers: what use is it?</vt:lpstr>
      <vt:lpstr>PowerPoint Presentation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 Bidding</dc:title>
  <dc:creator>Ian Grant</dc:creator>
  <cp:lastModifiedBy>First Steps</cp:lastModifiedBy>
  <cp:revision>298</cp:revision>
  <cp:lastPrinted>2018-10-24T14:08:36Z</cp:lastPrinted>
  <dcterms:created xsi:type="dcterms:W3CDTF">2017-01-12T11:44:41Z</dcterms:created>
  <dcterms:modified xsi:type="dcterms:W3CDTF">2018-10-24T14:09:35Z</dcterms:modified>
</cp:coreProperties>
</file>