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28" r:id="rId3"/>
    <p:sldId id="329" r:id="rId4"/>
    <p:sldId id="330" r:id="rId5"/>
    <p:sldId id="327" r:id="rId6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51BF"/>
    <a:srgbClr val="00B7E2"/>
    <a:srgbClr val="9BDADD"/>
    <a:srgbClr val="CCFFFF"/>
    <a:srgbClr val="F187E2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5" autoAdjust="0"/>
    <p:restoredTop sz="86410" autoAdjust="0"/>
  </p:normalViewPr>
  <p:slideViewPr>
    <p:cSldViewPr snapToGrid="0" showGuides="1">
      <p:cViewPr varScale="1">
        <p:scale>
          <a:sx n="68" d="100"/>
          <a:sy n="68" d="100"/>
        </p:scale>
        <p:origin x="619" y="72"/>
      </p:cViewPr>
      <p:guideLst>
        <p:guide orient="horz" pos="2208"/>
        <p:guide pos="3864"/>
      </p:guideLst>
    </p:cSldViewPr>
  </p:slideViewPr>
  <p:outlineViewPr>
    <p:cViewPr>
      <p:scale>
        <a:sx n="33" d="100"/>
        <a:sy n="33" d="100"/>
      </p:scale>
      <p:origin x="0" y="-50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932"/>
    </p:cViewPr>
  </p:sorterViewPr>
  <p:notesViewPr>
    <p:cSldViewPr snapToGrid="0" showGuides="1">
      <p:cViewPr varScale="1">
        <p:scale>
          <a:sx n="81" d="100"/>
          <a:sy n="81" d="100"/>
        </p:scale>
        <p:origin x="3174" y="102"/>
      </p:cViewPr>
      <p:guideLst>
        <p:guide orient="horz" pos="3224"/>
        <p:guide pos="223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78427" cy="513509"/>
          </a:xfrm>
          <a:prstGeom prst="rect">
            <a:avLst/>
          </a:prstGeom>
        </p:spPr>
        <p:txBody>
          <a:bodyPr vert="horz" lIns="99058" tIns="49530" rIns="99058" bIns="4953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9"/>
          </a:xfrm>
          <a:prstGeom prst="rect">
            <a:avLst/>
          </a:prstGeom>
        </p:spPr>
        <p:txBody>
          <a:bodyPr vert="horz" lIns="99058" tIns="49530" rIns="99058" bIns="49530" rtlCol="0"/>
          <a:lstStyle>
            <a:lvl1pPr algn="r">
              <a:defRPr sz="1300"/>
            </a:lvl1pPr>
          </a:lstStyle>
          <a:p>
            <a:fld id="{BB6114D1-7149-4090-A100-04CA07ED3EFF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8" tIns="49530" rIns="99058" bIns="4953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9058" tIns="49530" rIns="99058" bIns="4953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721108"/>
            <a:ext cx="3078427" cy="513507"/>
          </a:xfrm>
          <a:prstGeom prst="rect">
            <a:avLst/>
          </a:prstGeom>
        </p:spPr>
        <p:txBody>
          <a:bodyPr vert="horz" lIns="99058" tIns="49530" rIns="99058" bIns="4953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9058" tIns="49530" rIns="99058" bIns="49530" rtlCol="0" anchor="b"/>
          <a:lstStyle>
            <a:lvl1pPr algn="r">
              <a:defRPr sz="1300"/>
            </a:lvl1pPr>
          </a:lstStyle>
          <a:p>
            <a:fld id="{363D31CC-9FB9-4002-9AA9-476423910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91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952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466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738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938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027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87F6-2ED5-4947-89D5-422DB2B6F584}" type="datetime5">
              <a:rPr lang="en-GB" smtClean="0"/>
              <a:t>18-Oct-18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Leading to a suit contract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595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10FB-6F88-45BD-89AB-3B602C893404}" type="datetime5">
              <a:rPr lang="en-GB" smtClean="0"/>
              <a:t>18-Oct-18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Leading to a suit contract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08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E54C-7321-4E25-ADA4-D9C0A6AF4FA2}" type="datetime5">
              <a:rPr lang="en-GB" smtClean="0"/>
              <a:t>18-Oct-18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Leading to a suit contract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88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1C1F0-8A6B-4AF0-BEFA-D50E02F71FC5}" type="datetime5">
              <a:rPr lang="en-GB" smtClean="0"/>
              <a:t>18-Oct-18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Leading to a suit contract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63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42D3-D874-4606-9E54-F12149EFF855}" type="datetime5">
              <a:rPr lang="en-GB" smtClean="0"/>
              <a:t>18-Oct-18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Leading to a suit contract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93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454C-CFA7-43A3-8C31-7A2D9CA142B1}" type="datetime5">
              <a:rPr lang="en-GB" smtClean="0"/>
              <a:t>18-Oct-18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Leading to a suit contract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05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0782-22A8-4694-98BC-0C807949158D}" type="datetime5">
              <a:rPr lang="en-GB" smtClean="0"/>
              <a:t>18-Oct-18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Leading to a suit contract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8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A4BC-BD09-4223-904C-EDC8D3C7DC0B}" type="datetime5">
              <a:rPr lang="en-GB" smtClean="0"/>
              <a:t>18-Oct-18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Leading to a suit contract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78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9118-24D8-4BD3-A502-0F6F9E93540D}" type="datetime5">
              <a:rPr lang="en-GB" smtClean="0"/>
              <a:t>18-Oct-18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Leading to a suit contract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F73-2C08-4A70-8A08-8BAADE45AFF8}" type="datetime5">
              <a:rPr lang="en-GB" smtClean="0"/>
              <a:t>18-Oct-18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Leading to a suit contract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2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59D9A-F4E3-443D-B230-29B5DCF725EA}" type="datetime5">
              <a:rPr lang="en-GB" smtClean="0"/>
              <a:t>18-Oct-18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Leading to a suit contract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3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90F52-CF73-43A8-88CD-F14B8140668D}" type="datetime5">
              <a:rPr lang="en-GB" smtClean="0"/>
              <a:t>18-Oct-18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Bridge First Steps: Leading to a suit contract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929391"/>
          </a:xfrm>
        </p:spPr>
        <p:txBody>
          <a:bodyPr anchor="b"/>
          <a:lstStyle/>
          <a:p>
            <a:r>
              <a:rPr lang="en-GB" dirty="0"/>
              <a:t>Ian and Julie Grant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2424" y="5118214"/>
            <a:ext cx="1051152" cy="11225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7713" y="702129"/>
            <a:ext cx="1320574" cy="1181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148" y="216354"/>
            <a:ext cx="2848779" cy="607695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59320" y="115666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sz="7200" b="1">
                <a:solidFill>
                  <a:srgbClr val="7030A0"/>
                </a:solidFill>
              </a:rPr>
              <a:t>Bridge </a:t>
            </a:r>
            <a:r>
              <a:rPr lang="en-GB" sz="7200" b="1" dirty="0">
                <a:solidFill>
                  <a:srgbClr val="7030A0"/>
                </a:solidFill>
              </a:rPr>
              <a:t>First Steps</a:t>
            </a:r>
            <a:br>
              <a:rPr lang="en-GB" dirty="0"/>
            </a:br>
            <a:r>
              <a:rPr lang="en-GB" dirty="0"/>
              <a:t>Lesson 6</a:t>
            </a:r>
            <a:br>
              <a:rPr lang="en-GB" sz="4000" dirty="0"/>
            </a:br>
            <a:r>
              <a:rPr lang="en-GB" sz="4000" dirty="0"/>
              <a:t>Your lead partner (Suit Contracts)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600" b="1">
                <a:solidFill>
                  <a:srgbClr val="7030A0"/>
                </a:solidFill>
              </a:rPr>
              <a:t>Bridge First Steps: Leading to a suit contract</a:t>
            </a:r>
            <a:endParaRPr lang="en-GB" sz="1600" b="1" dirty="0">
              <a:solidFill>
                <a:srgbClr val="7030A0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E995D-1A31-4CEA-926B-39ACCF392AA6}" type="datetime5">
              <a:rPr lang="en-GB" smtClean="0"/>
              <a:t>18-Oct-18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92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236" y="261072"/>
            <a:ext cx="10571018" cy="781626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Defence:  Leading to a suit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180" y="1501739"/>
            <a:ext cx="11042073" cy="893399"/>
          </a:xfrm>
        </p:spPr>
        <p:txBody>
          <a:bodyPr>
            <a:normAutofit/>
          </a:bodyPr>
          <a:lstStyle/>
          <a:p>
            <a:pPr marL="801688" lvl="1" indent="-338138">
              <a:buFont typeface="Wingdings" panose="05000000000000000000" pitchFamily="2" charset="2"/>
              <a:buChar char="§"/>
            </a:pPr>
            <a:r>
              <a:rPr lang="en-GB" sz="2200" dirty="0"/>
              <a:t>Against a NT contract we might aim to set up </a:t>
            </a:r>
            <a:r>
              <a:rPr lang="en-GB" sz="2200" dirty="0">
                <a:solidFill>
                  <a:srgbClr val="0070C0"/>
                </a:solidFill>
              </a:rPr>
              <a:t>quick winners </a:t>
            </a:r>
            <a:r>
              <a:rPr lang="en-GB" sz="2200" dirty="0"/>
              <a:t>by leading top of a sequence or </a:t>
            </a:r>
            <a:r>
              <a:rPr lang="en-GB" sz="2200" dirty="0">
                <a:solidFill>
                  <a:srgbClr val="0070C0"/>
                </a:solidFill>
              </a:rPr>
              <a:t>slow winners</a:t>
            </a:r>
            <a:r>
              <a:rPr lang="en-GB" sz="2200" dirty="0"/>
              <a:t> by leading low from a long suit.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72467" y="6356350"/>
            <a:ext cx="4114800" cy="365125"/>
          </a:xfrm>
        </p:spPr>
        <p:txBody>
          <a:bodyPr/>
          <a:lstStyle/>
          <a:p>
            <a:r>
              <a:rPr lang="en-GB" sz="1400" b="1">
                <a:solidFill>
                  <a:srgbClr val="7030A0"/>
                </a:solidFill>
              </a:rPr>
              <a:t>Bridge First Steps: Leading to a suit contract</a:t>
            </a:r>
            <a:endParaRPr lang="en-GB" sz="1400" b="1" dirty="0">
              <a:solidFill>
                <a:srgbClr val="7030A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C74-E33C-46F5-A134-B19659CEB13E}" type="datetime5">
              <a:rPr lang="en-GB" smtClean="0"/>
              <a:t>18-Oct-18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2</a:t>
            </a:fld>
            <a:endParaRPr lang="en-GB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73180" y="3630104"/>
            <a:ext cx="11180620" cy="1306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1688" lvl="1" indent="-344488">
              <a:buFont typeface="Wingdings" panose="05000000000000000000" pitchFamily="2" charset="2"/>
              <a:buChar char="§"/>
            </a:pPr>
            <a:r>
              <a:rPr lang="en-GB" sz="2200" dirty="0"/>
              <a:t>Top of sequence leads are particularly attractive against a suit contract because they don’t give declarer easy tricks and quickly establish suits for the defence.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71634" y="4391125"/>
            <a:ext cx="10515600" cy="1063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1825" lvl="1" indent="-349250">
              <a:buFont typeface="Wingdings" panose="05000000000000000000" pitchFamily="2" charset="2"/>
              <a:buChar char="§"/>
            </a:pPr>
            <a:r>
              <a:rPr lang="en-GB" sz="2200" dirty="0"/>
              <a:t>Unlike NT contracts leading a short suit can be effective.</a:t>
            </a:r>
            <a:br>
              <a:rPr lang="en-GB" sz="2200" dirty="0"/>
            </a:br>
            <a:r>
              <a:rPr lang="en-GB" sz="2200" dirty="0"/>
              <a:t>We can lead a short suit in the hope that we can get a ruff later; however we must be realistic about our chances, we will look at this in more detail on the next slide.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4F113A-47DE-4181-880A-24BEC84A1C58}"/>
              </a:ext>
            </a:extLst>
          </p:cNvPr>
          <p:cNvSpPr txBox="1"/>
          <p:nvPr/>
        </p:nvSpPr>
        <p:spPr>
          <a:xfrm flipH="1">
            <a:off x="644236" y="1116782"/>
            <a:ext cx="73485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/>
              <a:t>Differences between No Trump and Suit Leads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E0BD58-99E2-4B3E-B0CA-44BB42B60E31}"/>
              </a:ext>
            </a:extLst>
          </p:cNvPr>
          <p:cNvSpPr txBox="1"/>
          <p:nvPr/>
        </p:nvSpPr>
        <p:spPr>
          <a:xfrm>
            <a:off x="173180" y="2343105"/>
            <a:ext cx="109125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GB" sz="2200" dirty="0"/>
              <a:t>There is no point trying to set up slow winners in a trump contract; by the time we have established the suit declarer will be ruffing them!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1AB310-5087-437A-AD93-C24FBA7AB5E9}"/>
              </a:ext>
            </a:extLst>
          </p:cNvPr>
          <p:cNvSpPr txBox="1"/>
          <p:nvPr/>
        </p:nvSpPr>
        <p:spPr>
          <a:xfrm flipH="1">
            <a:off x="644236" y="3236504"/>
            <a:ext cx="9008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/>
              <a:t>Good Leads for Suit Contracts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40DA50C-61E4-43CE-8890-8930F250CD1B}"/>
              </a:ext>
            </a:extLst>
          </p:cNvPr>
          <p:cNvSpPr txBox="1">
            <a:spLocks/>
          </p:cNvSpPr>
          <p:nvPr/>
        </p:nvSpPr>
        <p:spPr>
          <a:xfrm>
            <a:off x="173181" y="5457247"/>
            <a:ext cx="10515600" cy="7758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1688" lvl="1" indent="-338138">
              <a:buFont typeface="Wingdings" panose="05000000000000000000" pitchFamily="2" charset="2"/>
              <a:buChar char="§"/>
            </a:pPr>
            <a:r>
              <a:rPr lang="en-GB" sz="2200" dirty="0"/>
              <a:t>Don’t rule out leading a trump!</a:t>
            </a:r>
            <a:br>
              <a:rPr lang="en-GB" sz="2200" dirty="0"/>
            </a:br>
            <a:r>
              <a:rPr lang="en-GB" sz="2000" dirty="0"/>
              <a:t>We will look at that in more detail later.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0687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236" y="261072"/>
            <a:ext cx="10571018" cy="78162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Leading from a short suit against a suit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181" y="1065284"/>
            <a:ext cx="10515600" cy="80867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GB" sz="2200" dirty="0"/>
              <a:t>You should only do this if there is a realistic chance of getting a ruff later. Consider the following examples; in both case you are on lead against a game contract in spades.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400" b="1">
                <a:solidFill>
                  <a:srgbClr val="7030A0"/>
                </a:solidFill>
              </a:rPr>
              <a:t>Bridge First Steps: Leading to a suit contract</a:t>
            </a:r>
            <a:endParaRPr lang="en-GB" sz="1400" b="1" dirty="0">
              <a:solidFill>
                <a:srgbClr val="7030A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A190-E3AC-4E01-ACA5-BE14112F6F2C}" type="datetime5">
              <a:rPr lang="en-GB" smtClean="0"/>
              <a:t>18-Oct-18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3</a:t>
            </a:fld>
            <a:endParaRPr lang="en-GB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73181" y="3749839"/>
            <a:ext cx="5396346" cy="2436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GB" dirty="0"/>
              <a:t>Because you have a lot of points your partner will have a very weak hand, at most one or two points. They have no chance of winning the lead in time to give you a ruff.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GB" dirty="0"/>
              <a:t>Lead the </a:t>
            </a:r>
            <a:r>
              <a:rPr lang="en-GB" dirty="0">
                <a:latin typeface="Symbol" panose="05050102010706020507" pitchFamily="18" charset="2"/>
              </a:rPr>
              <a:t>§</a:t>
            </a:r>
            <a:r>
              <a:rPr lang="en-GB" dirty="0"/>
              <a:t>K.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GB" dirty="0"/>
              <a:t>This will establish two club winners in your hand.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85124"/>
              </p:ext>
            </p:extLst>
          </p:nvPr>
        </p:nvGraphicFramePr>
        <p:xfrm>
          <a:off x="2243409" y="1745414"/>
          <a:ext cx="1255889" cy="15855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5864">
                  <a:extLst>
                    <a:ext uri="{9D8B030D-6E8A-4147-A177-3AD203B41FA5}">
                      <a16:colId xmlns:a16="http://schemas.microsoft.com/office/drawing/2014/main" val="2783209426"/>
                    </a:ext>
                  </a:extLst>
                </a:gridCol>
                <a:gridCol w="1000025">
                  <a:extLst>
                    <a:ext uri="{9D8B030D-6E8A-4147-A177-3AD203B41FA5}">
                      <a16:colId xmlns:a16="http://schemas.microsoft.com/office/drawing/2014/main" val="1117128059"/>
                    </a:ext>
                  </a:extLst>
                </a:gridCol>
              </a:tblGrid>
              <a:tr h="292021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813587"/>
                  </a:ext>
                </a:extLst>
              </a:tr>
              <a:tr h="32337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2041304"/>
                  </a:ext>
                </a:extLst>
              </a:tr>
              <a:tr h="32337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AQJ32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4424490"/>
                  </a:ext>
                </a:extLst>
              </a:tr>
              <a:tr h="32337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14029"/>
                  </a:ext>
                </a:extLst>
              </a:tr>
              <a:tr h="32337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KQJ4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92428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784709"/>
              </p:ext>
            </p:extLst>
          </p:nvPr>
        </p:nvGraphicFramePr>
        <p:xfrm>
          <a:off x="7874770" y="1745416"/>
          <a:ext cx="1222663" cy="1585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332">
                  <a:extLst>
                    <a:ext uri="{9D8B030D-6E8A-4147-A177-3AD203B41FA5}">
                      <a16:colId xmlns:a16="http://schemas.microsoft.com/office/drawing/2014/main" val="2783209426"/>
                    </a:ext>
                  </a:extLst>
                </a:gridCol>
                <a:gridCol w="980331">
                  <a:extLst>
                    <a:ext uri="{9D8B030D-6E8A-4147-A177-3AD203B41FA5}">
                      <a16:colId xmlns:a16="http://schemas.microsoft.com/office/drawing/2014/main" val="1117128059"/>
                    </a:ext>
                  </a:extLst>
                </a:gridCol>
              </a:tblGrid>
              <a:tr h="328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813587"/>
                  </a:ext>
                </a:extLst>
              </a:tr>
              <a:tr h="24335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2041304"/>
                  </a:ext>
                </a:extLst>
              </a:tr>
              <a:tr h="24335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J7652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4424490"/>
                  </a:ext>
                </a:extLst>
              </a:tr>
              <a:tr h="24335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14029"/>
                  </a:ext>
                </a:extLst>
              </a:tr>
              <a:tr h="24335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Q743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92428"/>
                  </a:ext>
                </a:extLst>
              </a:tr>
            </a:tbl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6134100" y="3749839"/>
            <a:ext cx="5396346" cy="2436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80000"/>
              </a:lnSpc>
              <a:buNone/>
            </a:pPr>
            <a:r>
              <a:rPr lang="en-GB" sz="2200" dirty="0"/>
              <a:t>You are very weak so there is a good chance your partner will have either the </a:t>
            </a:r>
            <a:r>
              <a:rPr lang="en-GB" sz="2200" dirty="0">
                <a:solidFill>
                  <a:srgbClr val="FF0000"/>
                </a:solidFill>
                <a:latin typeface="Symbol" panose="05050102010706020507" pitchFamily="18" charset="2"/>
              </a:rPr>
              <a:t>¨</a:t>
            </a:r>
            <a:r>
              <a:rPr lang="en-GB" sz="2200" dirty="0"/>
              <a:t>A or </a:t>
            </a:r>
            <a:r>
              <a:rPr lang="en-GB" sz="2200" dirty="0">
                <a:latin typeface="Symbol" panose="05050102010706020507" pitchFamily="18" charset="2"/>
              </a:rPr>
              <a:t>ª</a:t>
            </a:r>
            <a:r>
              <a:rPr lang="en-GB" sz="2200" dirty="0"/>
              <a:t>A (or both if you are lucky!)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GB" sz="2200" dirty="0"/>
              <a:t>Lead the </a:t>
            </a:r>
            <a:r>
              <a:rPr lang="en-GB" sz="2200" dirty="0">
                <a:solidFill>
                  <a:srgbClr val="FF0000"/>
                </a:solidFill>
                <a:latin typeface="Symbol" panose="05050102010706020507" pitchFamily="18" charset="2"/>
              </a:rPr>
              <a:t>¨</a:t>
            </a:r>
            <a:r>
              <a:rPr lang="en-GB" sz="2200" dirty="0"/>
              <a:t>2.</a:t>
            </a:r>
          </a:p>
          <a:p>
            <a:pPr marL="457200" lvl="1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GB" sz="2200" dirty="0"/>
              <a:t>If your partner has both aces then you can get two ruffs!</a:t>
            </a:r>
          </a:p>
        </p:txBody>
      </p:sp>
    </p:spTree>
    <p:extLst>
      <p:ext uri="{BB962C8B-B14F-4D97-AF65-F5344CB8AC3E}">
        <p14:creationId xmlns:p14="http://schemas.microsoft.com/office/powerpoint/2010/main" val="31367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819" y="420322"/>
            <a:ext cx="10571018" cy="781626"/>
          </a:xfrm>
        </p:spPr>
        <p:txBody>
          <a:bodyPr>
            <a:normAutofit fontScale="90000"/>
          </a:bodyPr>
          <a:lstStyle/>
          <a:p>
            <a:pPr>
              <a:spcBef>
                <a:spcPts val="1200"/>
              </a:spcBef>
            </a:pPr>
            <a:r>
              <a:rPr lang="en-GB" b="1" dirty="0">
                <a:solidFill>
                  <a:srgbClr val="7030A0"/>
                </a:solidFill>
              </a:rPr>
              <a:t>Leading a trump against a suit contract</a:t>
            </a:r>
            <a:br>
              <a:rPr lang="en-GB" b="1" dirty="0">
                <a:solidFill>
                  <a:srgbClr val="7030A0"/>
                </a:solidFill>
              </a:rPr>
            </a:br>
            <a:endParaRPr lang="en-GB" sz="2700" b="1" u="sn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400" b="1">
                <a:solidFill>
                  <a:srgbClr val="7030A0"/>
                </a:solidFill>
              </a:rPr>
              <a:t>Bridge First Steps: Leading to a suit contract</a:t>
            </a:r>
            <a:endParaRPr lang="en-GB" sz="1400" b="1" dirty="0">
              <a:solidFill>
                <a:srgbClr val="7030A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800F3-A480-4037-B66B-9F432E044D06}" type="datetime5">
              <a:rPr lang="en-GB" smtClean="0"/>
              <a:t>18-Oct-18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4</a:t>
            </a:fld>
            <a:endParaRPr lang="en-GB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73181" y="4823372"/>
            <a:ext cx="5594543" cy="145512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00000"/>
              </a:lnSpc>
              <a:buNone/>
            </a:pPr>
            <a:r>
              <a:rPr lang="en-GB" sz="2200" dirty="0"/>
              <a:t>Declarer might be hoping to ruff hearts in dummy. By leading a trump to start with, and then leading another when you win the </a:t>
            </a:r>
            <a:r>
              <a:rPr lang="en-GB" sz="2200" dirty="0">
                <a:solidFill>
                  <a:srgbClr val="FF0000"/>
                </a:solidFill>
                <a:latin typeface="Symbol" panose="05050102010706020507" pitchFamily="18" charset="2"/>
              </a:rPr>
              <a:t>©</a:t>
            </a:r>
            <a:r>
              <a:rPr lang="en-GB" sz="2200" dirty="0"/>
              <a:t>A you can foil their cunning plan.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6224924" y="4800958"/>
            <a:ext cx="5685367" cy="147754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5425" lvl="1" indent="0">
              <a:buNone/>
            </a:pPr>
            <a:r>
              <a:rPr lang="en-GB" sz="2200" dirty="0"/>
              <a:t>If we lead any other suit then we risk giving declarer a present. Lead a trump.</a:t>
            </a:r>
          </a:p>
          <a:p>
            <a:pPr marL="225425" lvl="1" indent="0">
              <a:buNone/>
            </a:pPr>
            <a:r>
              <a:rPr lang="en-GB" sz="2200" dirty="0"/>
              <a:t>Declarer may need to take finesses in one or two suits; we will be lurking if they do!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GB" dirty="0"/>
          </a:p>
        </p:txBody>
      </p:sp>
      <p:graphicFrame>
        <p:nvGraphicFramePr>
          <p:cNvPr id="11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7341354"/>
              </p:ext>
            </p:extLst>
          </p:nvPr>
        </p:nvGraphicFramePr>
        <p:xfrm>
          <a:off x="1090239" y="1877926"/>
          <a:ext cx="3091940" cy="3135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362">
                  <a:extLst>
                    <a:ext uri="{9D8B030D-6E8A-4147-A177-3AD203B41FA5}">
                      <a16:colId xmlns:a16="http://schemas.microsoft.com/office/drawing/2014/main" val="2392763542"/>
                    </a:ext>
                  </a:extLst>
                </a:gridCol>
                <a:gridCol w="205671">
                  <a:extLst>
                    <a:ext uri="{9D8B030D-6E8A-4147-A177-3AD203B41FA5}">
                      <a16:colId xmlns:a16="http://schemas.microsoft.com/office/drawing/2014/main" val="2505044801"/>
                    </a:ext>
                  </a:extLst>
                </a:gridCol>
                <a:gridCol w="967015">
                  <a:extLst>
                    <a:ext uri="{9D8B030D-6E8A-4147-A177-3AD203B41FA5}">
                      <a16:colId xmlns:a16="http://schemas.microsoft.com/office/drawing/2014/main" val="1138923964"/>
                    </a:ext>
                  </a:extLst>
                </a:gridCol>
                <a:gridCol w="230929">
                  <a:extLst>
                    <a:ext uri="{9D8B030D-6E8A-4147-A177-3AD203B41FA5}">
                      <a16:colId xmlns:a16="http://schemas.microsoft.com/office/drawing/2014/main" val="3330252821"/>
                    </a:ext>
                  </a:extLst>
                </a:gridCol>
                <a:gridCol w="934199">
                  <a:extLst>
                    <a:ext uri="{9D8B030D-6E8A-4147-A177-3AD203B41FA5}">
                      <a16:colId xmlns:a16="http://schemas.microsoft.com/office/drawing/2014/main" val="3612723360"/>
                    </a:ext>
                  </a:extLst>
                </a:gridCol>
                <a:gridCol w="508764">
                  <a:extLst>
                    <a:ext uri="{9D8B030D-6E8A-4147-A177-3AD203B41FA5}">
                      <a16:colId xmlns:a16="http://schemas.microsoft.com/office/drawing/2014/main" val="625761943"/>
                    </a:ext>
                  </a:extLst>
                </a:gridCol>
              </a:tblGrid>
              <a:tr h="39766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663265"/>
                  </a:ext>
                </a:extLst>
              </a:tr>
              <a:tr h="2861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J96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110286"/>
                  </a:ext>
                </a:extLst>
              </a:tr>
              <a:tr h="2861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758263"/>
                  </a:ext>
                </a:extLst>
              </a:tr>
              <a:tr h="2861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AQ32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869494"/>
                  </a:ext>
                </a:extLst>
              </a:tr>
              <a:tr h="2861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KQ965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826984"/>
                  </a:ext>
                </a:extLst>
              </a:tr>
              <a:tr h="32662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N.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839568"/>
                  </a:ext>
                </a:extLst>
              </a:tr>
              <a:tr h="32662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AJ94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W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E. 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449675"/>
                  </a:ext>
                </a:extLst>
              </a:tr>
              <a:tr h="32662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216115"/>
                  </a:ext>
                </a:extLst>
              </a:tr>
              <a:tr h="32662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S.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817403"/>
                  </a:ext>
                </a:extLst>
              </a:tr>
              <a:tr h="2861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989651"/>
                  </a:ext>
                </a:extLst>
              </a:tr>
            </a:tbl>
          </a:graphicData>
        </a:graphic>
      </p:graphicFrame>
      <p:graphicFrame>
        <p:nvGraphicFramePr>
          <p:cNvPr id="16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7188741"/>
              </p:ext>
            </p:extLst>
          </p:nvPr>
        </p:nvGraphicFramePr>
        <p:xfrm>
          <a:off x="7064630" y="1890738"/>
          <a:ext cx="3091940" cy="3109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362">
                  <a:extLst>
                    <a:ext uri="{9D8B030D-6E8A-4147-A177-3AD203B41FA5}">
                      <a16:colId xmlns:a16="http://schemas.microsoft.com/office/drawing/2014/main" val="2392763542"/>
                    </a:ext>
                  </a:extLst>
                </a:gridCol>
                <a:gridCol w="205671">
                  <a:extLst>
                    <a:ext uri="{9D8B030D-6E8A-4147-A177-3AD203B41FA5}">
                      <a16:colId xmlns:a16="http://schemas.microsoft.com/office/drawing/2014/main" val="2505044801"/>
                    </a:ext>
                  </a:extLst>
                </a:gridCol>
                <a:gridCol w="967015">
                  <a:extLst>
                    <a:ext uri="{9D8B030D-6E8A-4147-A177-3AD203B41FA5}">
                      <a16:colId xmlns:a16="http://schemas.microsoft.com/office/drawing/2014/main" val="1138923964"/>
                    </a:ext>
                  </a:extLst>
                </a:gridCol>
                <a:gridCol w="230929">
                  <a:extLst>
                    <a:ext uri="{9D8B030D-6E8A-4147-A177-3AD203B41FA5}">
                      <a16:colId xmlns:a16="http://schemas.microsoft.com/office/drawing/2014/main" val="3330252821"/>
                    </a:ext>
                  </a:extLst>
                </a:gridCol>
                <a:gridCol w="934199">
                  <a:extLst>
                    <a:ext uri="{9D8B030D-6E8A-4147-A177-3AD203B41FA5}">
                      <a16:colId xmlns:a16="http://schemas.microsoft.com/office/drawing/2014/main" val="3612723360"/>
                    </a:ext>
                  </a:extLst>
                </a:gridCol>
                <a:gridCol w="508764">
                  <a:extLst>
                    <a:ext uri="{9D8B030D-6E8A-4147-A177-3AD203B41FA5}">
                      <a16:colId xmlns:a16="http://schemas.microsoft.com/office/drawing/2014/main" val="625761943"/>
                    </a:ext>
                  </a:extLst>
                </a:gridCol>
              </a:tblGrid>
              <a:tr h="39441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663265"/>
                  </a:ext>
                </a:extLst>
              </a:tr>
              <a:tr h="270666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AQ96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110286"/>
                  </a:ext>
                </a:extLst>
              </a:tr>
              <a:tr h="26406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758263"/>
                  </a:ext>
                </a:extLst>
              </a:tr>
              <a:tr h="26406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QJ93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869494"/>
                  </a:ext>
                </a:extLst>
              </a:tr>
              <a:tr h="26406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826984"/>
                  </a:ext>
                </a:extLst>
              </a:tr>
              <a:tr h="32395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N.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839568"/>
                  </a:ext>
                </a:extLst>
              </a:tr>
              <a:tr h="32395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KJ96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W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E. 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449675"/>
                  </a:ext>
                </a:extLst>
              </a:tr>
              <a:tr h="32395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216115"/>
                  </a:ext>
                </a:extLst>
              </a:tr>
              <a:tr h="32395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S.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817403"/>
                  </a:ext>
                </a:extLst>
              </a:tr>
              <a:tr h="26406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989651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576" y="1403961"/>
            <a:ext cx="5685752" cy="850222"/>
          </a:xfrm>
        </p:spPr>
        <p:txBody>
          <a:bodyPr>
            <a:noAutofit/>
          </a:bodyPr>
          <a:lstStyle/>
          <a:p>
            <a:pPr marL="169863" lvl="1" indent="0">
              <a:buNone/>
            </a:pPr>
            <a:r>
              <a:rPr lang="en-GB" sz="2200" dirty="0"/>
              <a:t>To remove trumps from dummy to stop declarer making extra tricks by ruffing in the short trump hand.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982661" y="1403961"/>
            <a:ext cx="5685752" cy="546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-61913">
              <a:buNone/>
            </a:pPr>
            <a:r>
              <a:rPr lang="en-GB" sz="2200" dirty="0"/>
              <a:t> Because you don’t like your other options!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68D0BA-D749-48F0-8CE4-608EBD269A8E}"/>
              </a:ext>
            </a:extLst>
          </p:cNvPr>
          <p:cNvSpPr txBox="1"/>
          <p:nvPr/>
        </p:nvSpPr>
        <p:spPr>
          <a:xfrm>
            <a:off x="304237" y="2377719"/>
            <a:ext cx="20879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Spades are trumps. South is declarer. </a:t>
            </a:r>
            <a:br>
              <a:rPr lang="en-GB" dirty="0">
                <a:solidFill>
                  <a:srgbClr val="C00000"/>
                </a:solidFill>
              </a:rPr>
            </a:br>
            <a:r>
              <a:rPr lang="en-GB" dirty="0">
                <a:solidFill>
                  <a:srgbClr val="C00000"/>
                </a:solidFill>
              </a:rPr>
              <a:t>So West is on lead.</a:t>
            </a:r>
          </a:p>
        </p:txBody>
      </p:sp>
    </p:spTree>
    <p:extLst>
      <p:ext uri="{BB962C8B-B14F-4D97-AF65-F5344CB8AC3E}">
        <p14:creationId xmlns:p14="http://schemas.microsoft.com/office/powerpoint/2010/main" val="421851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3" grpId="0" build="p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1548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Suit Contracts - Which card do I lead?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6675"/>
            <a:ext cx="10515600" cy="419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There are tables of standard leads, below are the most important rules for leading against a suit contract.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D962-8F7B-44E7-81F4-04EC7EDD26D5}" type="datetime5">
              <a:rPr lang="en-GB" smtClean="0"/>
              <a:t>18-Oct-18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400" b="1">
                <a:solidFill>
                  <a:srgbClr val="7030A0"/>
                </a:solidFill>
              </a:rPr>
              <a:t>Bridge First Steps: Leading to a suit contract</a:t>
            </a:r>
            <a:endParaRPr lang="en-GB" sz="1400" b="1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6210" y="6356350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5</a:t>
            </a:fld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638666"/>
              </p:ext>
            </p:extLst>
          </p:nvPr>
        </p:nvGraphicFramePr>
        <p:xfrm>
          <a:off x="914400" y="1285855"/>
          <a:ext cx="10217583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755">
                  <a:extLst>
                    <a:ext uri="{9D8B030D-6E8A-4147-A177-3AD203B41FA5}">
                      <a16:colId xmlns:a16="http://schemas.microsoft.com/office/drawing/2014/main" val="1467310451"/>
                    </a:ext>
                  </a:extLst>
                </a:gridCol>
                <a:gridCol w="2421082">
                  <a:extLst>
                    <a:ext uri="{9D8B030D-6E8A-4147-A177-3AD203B41FA5}">
                      <a16:colId xmlns:a16="http://schemas.microsoft.com/office/drawing/2014/main" val="4091675800"/>
                    </a:ext>
                  </a:extLst>
                </a:gridCol>
                <a:gridCol w="1932709">
                  <a:extLst>
                    <a:ext uri="{9D8B030D-6E8A-4147-A177-3AD203B41FA5}">
                      <a16:colId xmlns:a16="http://schemas.microsoft.com/office/drawing/2014/main" val="3168073710"/>
                    </a:ext>
                  </a:extLst>
                </a:gridCol>
                <a:gridCol w="1194954">
                  <a:extLst>
                    <a:ext uri="{9D8B030D-6E8A-4147-A177-3AD203B41FA5}">
                      <a16:colId xmlns:a16="http://schemas.microsoft.com/office/drawing/2014/main" val="4095211935"/>
                    </a:ext>
                  </a:extLst>
                </a:gridCol>
                <a:gridCol w="3931083">
                  <a:extLst>
                    <a:ext uri="{9D8B030D-6E8A-4147-A177-3AD203B41FA5}">
                      <a16:colId xmlns:a16="http://schemas.microsoft.com/office/drawing/2014/main" val="2934554361"/>
                    </a:ext>
                  </a:extLst>
                </a:gridCol>
              </a:tblGrid>
              <a:tr h="31889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You Hold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Standard lead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920372"/>
                  </a:ext>
                </a:extLst>
              </a:tr>
              <a:tr h="22229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Best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Honour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u="sng" dirty="0"/>
                        <a:t>Q</a:t>
                      </a:r>
                      <a:r>
                        <a:rPr lang="en-GB" dirty="0"/>
                        <a:t>JT3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As good against a suit contract as against NT.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21873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---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Near Honour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u="sng" dirty="0"/>
                        <a:t>K</a:t>
                      </a:r>
                      <a:r>
                        <a:rPr lang="en-GB" dirty="0"/>
                        <a:t>QT4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9573813"/>
                  </a:ext>
                </a:extLst>
              </a:tr>
              <a:tr h="352983">
                <a:tc rowSpan="4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--------------------------------</a:t>
                      </a:r>
                      <a:r>
                        <a:rPr lang="en-GB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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Two touching honours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u="sng" dirty="0"/>
                        <a:t>K</a:t>
                      </a:r>
                      <a:r>
                        <a:rPr lang="en-GB" dirty="0"/>
                        <a:t>Q52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Make sure of setting up a trick.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449186"/>
                  </a:ext>
                </a:extLst>
              </a:tr>
              <a:tr h="31889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Singleton</a:t>
                      </a:r>
                    </a:p>
                    <a:p>
                      <a:pPr algn="l"/>
                      <a:r>
                        <a:rPr lang="en-GB" dirty="0"/>
                        <a:t>Doubleton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No choice!</a:t>
                      </a:r>
                    </a:p>
                    <a:p>
                      <a:pPr algn="ctr"/>
                      <a:r>
                        <a:rPr lang="en-GB" dirty="0"/>
                        <a:t>Top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u="sng" dirty="0"/>
                        <a:t>X</a:t>
                      </a:r>
                    </a:p>
                    <a:p>
                      <a:pPr algn="ctr"/>
                      <a:r>
                        <a:rPr lang="en-GB" u="sng" dirty="0"/>
                        <a:t>9</a:t>
                      </a:r>
                      <a:r>
                        <a:rPr lang="en-GB" u="non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Short-suit leads can work well, but be realistic about your chances of a ruff.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1619272"/>
                  </a:ext>
                </a:extLst>
              </a:tr>
              <a:tr h="31889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Poor suit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Second highest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  <a:r>
                        <a:rPr lang="en-GB" u="sng" dirty="0"/>
                        <a:t>7</a:t>
                      </a:r>
                      <a:r>
                        <a:rPr lang="en-GB" dirty="0"/>
                        <a:t>32</a:t>
                      </a:r>
                    </a:p>
                    <a:p>
                      <a:pPr algn="ctr"/>
                      <a:r>
                        <a:rPr lang="en-GB" dirty="0"/>
                        <a:t>7</a:t>
                      </a:r>
                      <a:r>
                        <a:rPr lang="en-GB" u="sng" dirty="0"/>
                        <a:t>3</a:t>
                      </a:r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Avoid the second example if you can; partner might mistake this for a lead from a good suit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139717"/>
                  </a:ext>
                </a:extLst>
              </a:tr>
              <a:tr h="318891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 vert="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One honour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Lowest </a:t>
                      </a:r>
                      <a:br>
                        <a:rPr lang="en-GB" dirty="0"/>
                      </a:br>
                      <a:r>
                        <a:rPr lang="en-GB" dirty="0"/>
                        <a:t>(unless Ace)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u="none" dirty="0"/>
                        <a:t>K</a:t>
                      </a:r>
                      <a:r>
                        <a:rPr lang="en-GB" dirty="0"/>
                        <a:t>7</a:t>
                      </a:r>
                      <a:r>
                        <a:rPr lang="en-GB" u="sng" dirty="0"/>
                        <a:t>3</a:t>
                      </a:r>
                      <a:br>
                        <a:rPr lang="en-GB" dirty="0"/>
                      </a:br>
                      <a:r>
                        <a:rPr lang="en-GB" u="sng" dirty="0"/>
                        <a:t>A</a:t>
                      </a:r>
                      <a:r>
                        <a:rPr lang="en-GB" dirty="0"/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Can be risky, avoid unless you think partner has good cards in this suit.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183011"/>
                  </a:ext>
                </a:extLst>
              </a:tr>
              <a:tr h="318891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Worst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Interior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Top of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K</a:t>
                      </a:r>
                      <a:r>
                        <a:rPr lang="en-GB" u="sng" dirty="0"/>
                        <a:t>J</a:t>
                      </a:r>
                      <a:r>
                        <a:rPr lang="en-GB" dirty="0"/>
                        <a:t>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Too likely to give a trick away.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95922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14399" y="5463897"/>
            <a:ext cx="10217583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If no other lead looks attractive consider leading a trump.  Trump leads can also be effective if there is a short suit in dummy which declarer might be hoping to ruff.</a:t>
            </a:r>
          </a:p>
        </p:txBody>
      </p:sp>
    </p:spTree>
    <p:extLst>
      <p:ext uri="{BB962C8B-B14F-4D97-AF65-F5344CB8AC3E}">
        <p14:creationId xmlns:p14="http://schemas.microsoft.com/office/powerpoint/2010/main" val="4207001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5158</TotalTime>
  <Words>699</Words>
  <Application>Microsoft Office PowerPoint</Application>
  <PresentationFormat>Widescreen</PresentationFormat>
  <Paragraphs>186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Wingdings</vt:lpstr>
      <vt:lpstr>Office Theme</vt:lpstr>
      <vt:lpstr>Bridge First Steps Lesson 6 Your lead partner (Suit Contracts)</vt:lpstr>
      <vt:lpstr>Defence:  Leading to a suit contract</vt:lpstr>
      <vt:lpstr>Leading from a short suit against a suit contract</vt:lpstr>
      <vt:lpstr>Leading a trump against a suit contract </vt:lpstr>
      <vt:lpstr>Suit Contracts - Which card do I lead?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 Bidding</dc:title>
  <dc:creator>Ian Grant</dc:creator>
  <cp:lastModifiedBy>First Steps</cp:lastModifiedBy>
  <cp:revision>270</cp:revision>
  <cp:lastPrinted>2018-10-18T21:14:51Z</cp:lastPrinted>
  <dcterms:created xsi:type="dcterms:W3CDTF">2017-01-12T11:44:41Z</dcterms:created>
  <dcterms:modified xsi:type="dcterms:W3CDTF">2018-10-18T21:14:55Z</dcterms:modified>
</cp:coreProperties>
</file>