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325" r:id="rId3"/>
    <p:sldId id="331" r:id="rId4"/>
    <p:sldId id="333" r:id="rId5"/>
    <p:sldId id="323" r:id="rId6"/>
    <p:sldId id="324" r:id="rId7"/>
    <p:sldId id="334" r:id="rId8"/>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7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51BF"/>
    <a:srgbClr val="FFCC99"/>
    <a:srgbClr val="00B7E2"/>
    <a:srgbClr val="9BDADD"/>
    <a:srgbClr val="CCFFFF"/>
    <a:srgbClr val="F187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5" autoAdjust="0"/>
    <p:restoredTop sz="86410" autoAdjust="0"/>
  </p:normalViewPr>
  <p:slideViewPr>
    <p:cSldViewPr snapToGrid="0" showGuides="1">
      <p:cViewPr varScale="1">
        <p:scale>
          <a:sx n="68" d="100"/>
          <a:sy n="68" d="100"/>
        </p:scale>
        <p:origin x="619" y="72"/>
      </p:cViewPr>
      <p:guideLst>
        <p:guide orient="horz" pos="2184"/>
        <p:guide pos="3840"/>
      </p:guideLst>
    </p:cSldViewPr>
  </p:slideViewPr>
  <p:outlineViewPr>
    <p:cViewPr>
      <p:scale>
        <a:sx n="33" d="100"/>
        <a:sy n="33" d="100"/>
      </p:scale>
      <p:origin x="0" y="-5082"/>
    </p:cViewPr>
  </p:outlineViewPr>
  <p:notesTextViewPr>
    <p:cViewPr>
      <p:scale>
        <a:sx n="1" d="1"/>
        <a:sy n="1" d="1"/>
      </p:scale>
      <p:origin x="0" y="0"/>
    </p:cViewPr>
  </p:notesTextViewPr>
  <p:sorterViewPr>
    <p:cViewPr>
      <p:scale>
        <a:sx n="100" d="100"/>
        <a:sy n="100" d="100"/>
      </p:scale>
      <p:origin x="0" y="-4932"/>
    </p:cViewPr>
  </p:sorterViewPr>
  <p:notesViewPr>
    <p:cSldViewPr snapToGrid="0" showGuides="1">
      <p:cViewPr varScale="1">
        <p:scale>
          <a:sx n="81" d="100"/>
          <a:sy n="81" d="100"/>
        </p:scale>
        <p:origin x="3174" y="102"/>
      </p:cViewPr>
      <p:guideLst>
        <p:guide orient="horz" pos="3156"/>
        <p:guide pos="217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84870" cy="502676"/>
          </a:xfrm>
          <a:prstGeom prst="rect">
            <a:avLst/>
          </a:prstGeom>
        </p:spPr>
        <p:txBody>
          <a:bodyPr vert="horz" lIns="96595" tIns="48298" rIns="96595" bIns="48298" rtlCol="0"/>
          <a:lstStyle>
            <a:lvl1pPr algn="l">
              <a:defRPr sz="1300"/>
            </a:lvl1pPr>
          </a:lstStyle>
          <a:p>
            <a:endParaRPr lang="en-GB"/>
          </a:p>
        </p:txBody>
      </p:sp>
      <p:sp>
        <p:nvSpPr>
          <p:cNvPr id="3" name="Date Placeholder 2"/>
          <p:cNvSpPr>
            <a:spLocks noGrp="1"/>
          </p:cNvSpPr>
          <p:nvPr>
            <p:ph type="dt" idx="1"/>
          </p:nvPr>
        </p:nvSpPr>
        <p:spPr>
          <a:xfrm>
            <a:off x="3901700" y="0"/>
            <a:ext cx="2984870" cy="502676"/>
          </a:xfrm>
          <a:prstGeom prst="rect">
            <a:avLst/>
          </a:prstGeom>
        </p:spPr>
        <p:txBody>
          <a:bodyPr vert="horz" lIns="96595" tIns="48298" rIns="96595" bIns="48298" rtlCol="0"/>
          <a:lstStyle>
            <a:lvl1pPr algn="r">
              <a:defRPr sz="1300"/>
            </a:lvl1pPr>
          </a:lstStyle>
          <a:p>
            <a:fld id="{BB6114D1-7149-4090-A100-04CA07ED3EFF}" type="datetimeFigureOut">
              <a:rPr lang="en-GB" smtClean="0"/>
              <a:t>11/10/2018</a:t>
            </a:fld>
            <a:endParaRPr lang="en-GB"/>
          </a:p>
        </p:txBody>
      </p:sp>
      <p:sp>
        <p:nvSpPr>
          <p:cNvPr id="4" name="Slide Image Placeholder 3"/>
          <p:cNvSpPr>
            <a:spLocks noGrp="1" noRot="1" noChangeAspect="1"/>
          </p:cNvSpPr>
          <p:nvPr>
            <p:ph type="sldImg" idx="2"/>
          </p:nvPr>
        </p:nvSpPr>
        <p:spPr>
          <a:xfrm>
            <a:off x="441325" y="1252538"/>
            <a:ext cx="6005513" cy="3379787"/>
          </a:xfrm>
          <a:prstGeom prst="rect">
            <a:avLst/>
          </a:prstGeom>
          <a:noFill/>
          <a:ln w="12700">
            <a:solidFill>
              <a:prstClr val="black"/>
            </a:solidFill>
          </a:ln>
        </p:spPr>
        <p:txBody>
          <a:bodyPr vert="horz" lIns="96595" tIns="48298" rIns="96595" bIns="48298" rtlCol="0" anchor="ctr"/>
          <a:lstStyle/>
          <a:p>
            <a:endParaRPr lang="en-GB"/>
          </a:p>
        </p:txBody>
      </p:sp>
      <p:sp>
        <p:nvSpPr>
          <p:cNvPr id="5" name="Notes Placeholder 4"/>
          <p:cNvSpPr>
            <a:spLocks noGrp="1"/>
          </p:cNvSpPr>
          <p:nvPr>
            <p:ph type="body" sz="quarter" idx="3"/>
          </p:nvPr>
        </p:nvSpPr>
        <p:spPr>
          <a:xfrm>
            <a:off x="688817" y="4821507"/>
            <a:ext cx="5510530" cy="3944868"/>
          </a:xfrm>
          <a:prstGeom prst="rect">
            <a:avLst/>
          </a:prstGeom>
        </p:spPr>
        <p:txBody>
          <a:bodyPr vert="horz" lIns="96595" tIns="48298" rIns="96595" bIns="4829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3" y="9516040"/>
            <a:ext cx="2984870" cy="502675"/>
          </a:xfrm>
          <a:prstGeom prst="rect">
            <a:avLst/>
          </a:prstGeom>
        </p:spPr>
        <p:txBody>
          <a:bodyPr vert="horz" lIns="96595" tIns="48298" rIns="96595" bIns="48298" rtlCol="0" anchor="b"/>
          <a:lstStyle>
            <a:lvl1pPr algn="l">
              <a:defRPr sz="1300"/>
            </a:lvl1pPr>
          </a:lstStyle>
          <a:p>
            <a:endParaRPr lang="en-GB"/>
          </a:p>
        </p:txBody>
      </p:sp>
      <p:sp>
        <p:nvSpPr>
          <p:cNvPr id="7" name="Slide Number Placeholder 6"/>
          <p:cNvSpPr>
            <a:spLocks noGrp="1"/>
          </p:cNvSpPr>
          <p:nvPr>
            <p:ph type="sldNum" sz="quarter" idx="5"/>
          </p:nvPr>
        </p:nvSpPr>
        <p:spPr>
          <a:xfrm>
            <a:off x="3901700" y="9516040"/>
            <a:ext cx="2984870" cy="502675"/>
          </a:xfrm>
          <a:prstGeom prst="rect">
            <a:avLst/>
          </a:prstGeom>
        </p:spPr>
        <p:txBody>
          <a:bodyPr vert="horz" lIns="96595" tIns="48298" rIns="96595" bIns="48298" rtlCol="0" anchor="b"/>
          <a:lstStyle>
            <a:lvl1pPr algn="r">
              <a:defRPr sz="1300"/>
            </a:lvl1pPr>
          </a:lstStyle>
          <a:p>
            <a:fld id="{363D31CC-9FB9-4002-9AA9-4764239108B8}" type="slidenum">
              <a:rPr lang="en-GB" smtClean="0"/>
              <a:t>‹#›</a:t>
            </a:fld>
            <a:endParaRPr lang="en-GB"/>
          </a:p>
        </p:txBody>
      </p:sp>
    </p:spTree>
    <p:extLst>
      <p:ext uri="{BB962C8B-B14F-4D97-AF65-F5344CB8AC3E}">
        <p14:creationId xmlns:p14="http://schemas.microsoft.com/office/powerpoint/2010/main" val="4286918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1</a:t>
            </a:fld>
            <a:endParaRPr lang="en-GB"/>
          </a:p>
        </p:txBody>
      </p:sp>
    </p:spTree>
    <p:extLst>
      <p:ext uri="{BB962C8B-B14F-4D97-AF65-F5344CB8AC3E}">
        <p14:creationId xmlns:p14="http://schemas.microsoft.com/office/powerpoint/2010/main" val="2876952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3D31CC-9FB9-4002-9AA9-4764239108B8}" type="slidenum">
              <a:rPr lang="en-GB" smtClean="0"/>
              <a:t>2</a:t>
            </a:fld>
            <a:endParaRPr lang="en-GB"/>
          </a:p>
        </p:txBody>
      </p:sp>
    </p:spTree>
    <p:extLst>
      <p:ext uri="{BB962C8B-B14F-4D97-AF65-F5344CB8AC3E}">
        <p14:creationId xmlns:p14="http://schemas.microsoft.com/office/powerpoint/2010/main" val="3526369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6</a:t>
            </a:fld>
            <a:endParaRPr lang="en-GB"/>
          </a:p>
        </p:txBody>
      </p:sp>
    </p:spTree>
    <p:extLst>
      <p:ext uri="{BB962C8B-B14F-4D97-AF65-F5344CB8AC3E}">
        <p14:creationId xmlns:p14="http://schemas.microsoft.com/office/powerpoint/2010/main" val="257939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3D31CC-9FB9-4002-9AA9-4764239108B8}" type="slidenum">
              <a:rPr lang="en-GB" smtClean="0"/>
              <a:t>7</a:t>
            </a:fld>
            <a:endParaRPr lang="en-GB"/>
          </a:p>
        </p:txBody>
      </p:sp>
    </p:spTree>
    <p:extLst>
      <p:ext uri="{BB962C8B-B14F-4D97-AF65-F5344CB8AC3E}">
        <p14:creationId xmlns:p14="http://schemas.microsoft.com/office/powerpoint/2010/main" val="341102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11A6EA-4104-459D-8F8C-F7C180F34D10}"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1-5</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384595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8937C02-213F-4703-8E02-9623FEB304B2}"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1-5</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922086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1724B96-6B6E-4AA1-BD0E-1D9AE58468A9}"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1-5</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895886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62780D-59D5-465C-B387-574958F5847D}"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1-5</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1351631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94ECFC-9606-44FC-B4B2-1428CE927BBE}" type="datetime5">
              <a:rPr lang="en-GB" smtClean="0"/>
              <a:t>11-Oct-18</a:t>
            </a:fld>
            <a:endParaRPr lang="en-GB"/>
          </a:p>
        </p:txBody>
      </p:sp>
      <p:sp>
        <p:nvSpPr>
          <p:cNvPr id="5" name="Footer Placeholder 4"/>
          <p:cNvSpPr>
            <a:spLocks noGrp="1"/>
          </p:cNvSpPr>
          <p:nvPr>
            <p:ph type="ftr" sz="quarter" idx="11"/>
          </p:nvPr>
        </p:nvSpPr>
        <p:spPr/>
        <p:txBody>
          <a:bodyPr/>
          <a:lstStyle/>
          <a:p>
            <a:r>
              <a:rPr lang="en-GB"/>
              <a:t>Bridge First Steps: Primer 1-5</a:t>
            </a:r>
          </a:p>
        </p:txBody>
      </p:sp>
      <p:sp>
        <p:nvSpPr>
          <p:cNvPr id="6" name="Slide Number Placeholder 5"/>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560939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54A1AF8-BC28-4233-A62C-A929F94E8725}"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1-5</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423005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BB4B8A9-C125-48D9-ADB9-2449539B4011}" type="datetime5">
              <a:rPr lang="en-GB" smtClean="0"/>
              <a:t>11-Oct-18</a:t>
            </a:fld>
            <a:endParaRPr lang="en-GB"/>
          </a:p>
        </p:txBody>
      </p:sp>
      <p:sp>
        <p:nvSpPr>
          <p:cNvPr id="8" name="Footer Placeholder 7"/>
          <p:cNvSpPr>
            <a:spLocks noGrp="1"/>
          </p:cNvSpPr>
          <p:nvPr>
            <p:ph type="ftr" sz="quarter" idx="11"/>
          </p:nvPr>
        </p:nvSpPr>
        <p:spPr/>
        <p:txBody>
          <a:bodyPr/>
          <a:lstStyle/>
          <a:p>
            <a:r>
              <a:rPr lang="en-GB"/>
              <a:t>Bridge First Steps: Primer 1-5</a:t>
            </a:r>
          </a:p>
        </p:txBody>
      </p:sp>
      <p:sp>
        <p:nvSpPr>
          <p:cNvPr id="9" name="Slide Number Placeholder 8"/>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898888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B642DD7-92B6-425E-A9B2-A02DDAF5A332}" type="datetime5">
              <a:rPr lang="en-GB" smtClean="0"/>
              <a:t>11-Oct-18</a:t>
            </a:fld>
            <a:endParaRPr lang="en-GB"/>
          </a:p>
        </p:txBody>
      </p:sp>
      <p:sp>
        <p:nvSpPr>
          <p:cNvPr id="4" name="Footer Placeholder 3"/>
          <p:cNvSpPr>
            <a:spLocks noGrp="1"/>
          </p:cNvSpPr>
          <p:nvPr>
            <p:ph type="ftr" sz="quarter" idx="11"/>
          </p:nvPr>
        </p:nvSpPr>
        <p:spPr/>
        <p:txBody>
          <a:bodyPr/>
          <a:lstStyle/>
          <a:p>
            <a:r>
              <a:rPr lang="en-GB"/>
              <a:t>Bridge First Steps: Primer 1-5</a:t>
            </a:r>
          </a:p>
        </p:txBody>
      </p:sp>
      <p:sp>
        <p:nvSpPr>
          <p:cNvPr id="5" name="Slide Number Placeholder 4"/>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758789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AA94DF-62D0-46AE-91F0-5DC9D607861C}" type="datetime5">
              <a:rPr lang="en-GB" smtClean="0"/>
              <a:t>11-Oct-18</a:t>
            </a:fld>
            <a:endParaRPr lang="en-GB"/>
          </a:p>
        </p:txBody>
      </p:sp>
      <p:sp>
        <p:nvSpPr>
          <p:cNvPr id="3" name="Footer Placeholder 2"/>
          <p:cNvSpPr>
            <a:spLocks noGrp="1"/>
          </p:cNvSpPr>
          <p:nvPr>
            <p:ph type="ftr" sz="quarter" idx="11"/>
          </p:nvPr>
        </p:nvSpPr>
        <p:spPr/>
        <p:txBody>
          <a:bodyPr/>
          <a:lstStyle/>
          <a:p>
            <a:r>
              <a:rPr lang="en-GB"/>
              <a:t>Bridge First Steps: Primer 1-5</a:t>
            </a:r>
          </a:p>
        </p:txBody>
      </p:sp>
      <p:sp>
        <p:nvSpPr>
          <p:cNvPr id="4" name="Slide Number Placeholder 3"/>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231738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20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7D69FCAD-89FC-490A-B87A-5035E6E7D46D}"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1-5</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383752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B8683-9B36-491A-A392-01DBDC6E6D1A}" type="datetime5">
              <a:rPr lang="en-GB" smtClean="0"/>
              <a:t>11-Oct-18</a:t>
            </a:fld>
            <a:endParaRPr lang="en-GB"/>
          </a:p>
        </p:txBody>
      </p:sp>
      <p:sp>
        <p:nvSpPr>
          <p:cNvPr id="6" name="Footer Placeholder 5"/>
          <p:cNvSpPr>
            <a:spLocks noGrp="1"/>
          </p:cNvSpPr>
          <p:nvPr>
            <p:ph type="ftr" sz="quarter" idx="11"/>
          </p:nvPr>
        </p:nvSpPr>
        <p:spPr/>
        <p:txBody>
          <a:bodyPr/>
          <a:lstStyle/>
          <a:p>
            <a:r>
              <a:rPr lang="en-GB"/>
              <a:t>Bridge First Steps: Primer 1-5</a:t>
            </a:r>
          </a:p>
        </p:txBody>
      </p:sp>
      <p:sp>
        <p:nvSpPr>
          <p:cNvPr id="7" name="Slide Number Placeholder 6"/>
          <p:cNvSpPr>
            <a:spLocks noGrp="1"/>
          </p:cNvSpPr>
          <p:nvPr>
            <p:ph type="sldNum" sz="quarter" idx="12"/>
          </p:nvPr>
        </p:nvSpPr>
        <p:spPr/>
        <p:txBody>
          <a:bodyPr/>
          <a:lstStyle/>
          <a:p>
            <a:fld id="{B1021DFB-B5FF-4603-908A-34BC7A1CA3C3}" type="slidenum">
              <a:rPr lang="en-GB" smtClean="0"/>
              <a:t>‹#›</a:t>
            </a:fld>
            <a:endParaRPr lang="en-GB"/>
          </a:p>
        </p:txBody>
      </p:sp>
    </p:spTree>
    <p:extLst>
      <p:ext uri="{BB962C8B-B14F-4D97-AF65-F5344CB8AC3E}">
        <p14:creationId xmlns:p14="http://schemas.microsoft.com/office/powerpoint/2010/main" val="87434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6BCBAE-A2F1-4DB6-8734-E62AC909AD63}" type="datetime5">
              <a:rPr lang="en-GB" smtClean="0"/>
              <a:t>11-Oct-18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Bridge First Steps: Primer 1-5</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21DFB-B5FF-4603-908A-34BC7A1CA3C3}" type="slidenum">
              <a:rPr lang="en-GB" smtClean="0"/>
              <a:t>‹#›</a:t>
            </a:fld>
            <a:endParaRPr lang="en-GB"/>
          </a:p>
        </p:txBody>
      </p:sp>
    </p:spTree>
    <p:extLst>
      <p:ext uri="{BB962C8B-B14F-4D97-AF65-F5344CB8AC3E}">
        <p14:creationId xmlns:p14="http://schemas.microsoft.com/office/powerpoint/2010/main" val="7585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524000" y="3602037"/>
            <a:ext cx="9144000" cy="2929391"/>
          </a:xfrm>
        </p:spPr>
        <p:txBody>
          <a:bodyPr anchor="b"/>
          <a:lstStyle/>
          <a:p>
            <a:r>
              <a:rPr lang="en-GB" dirty="0"/>
              <a:t>Ian and Julie Grant</a:t>
            </a:r>
          </a:p>
          <a:p>
            <a:endParaRPr lang="en-GB" dirty="0"/>
          </a:p>
          <a:p>
            <a:endParaRPr lang="en-GB" dirty="0"/>
          </a:p>
        </p:txBody>
      </p:sp>
      <p:pic>
        <p:nvPicPr>
          <p:cNvPr id="6" name="Picture 5"/>
          <p:cNvPicPr>
            <a:picLocks noChangeAspect="1"/>
          </p:cNvPicPr>
          <p:nvPr/>
        </p:nvPicPr>
        <p:blipFill>
          <a:blip r:embed="rId3"/>
          <a:stretch>
            <a:fillRect/>
          </a:stretch>
        </p:blipFill>
        <p:spPr>
          <a:xfrm>
            <a:off x="206148" y="216354"/>
            <a:ext cx="2848779" cy="6076950"/>
          </a:xfrm>
          <a:prstGeom prst="rect">
            <a:avLst/>
          </a:prstGeom>
        </p:spPr>
      </p:pic>
      <p:sp>
        <p:nvSpPr>
          <p:cNvPr id="4" name="Title 3"/>
          <p:cNvSpPr>
            <a:spLocks noGrp="1"/>
          </p:cNvSpPr>
          <p:nvPr>
            <p:ph type="ctrTitle"/>
          </p:nvPr>
        </p:nvSpPr>
        <p:spPr>
          <a:xfrm>
            <a:off x="1397898" y="2061029"/>
            <a:ext cx="9144000" cy="2387600"/>
          </a:xfrm>
        </p:spPr>
        <p:txBody>
          <a:bodyPr>
            <a:normAutofit fontScale="90000"/>
          </a:bodyPr>
          <a:lstStyle/>
          <a:p>
            <a:r>
              <a:rPr lang="en-GB" sz="7200" b="1">
                <a:solidFill>
                  <a:srgbClr val="7030A0"/>
                </a:solidFill>
              </a:rPr>
              <a:t>Bridge </a:t>
            </a:r>
            <a:r>
              <a:rPr lang="en-GB" sz="7200" b="1" dirty="0">
                <a:solidFill>
                  <a:srgbClr val="7030A0"/>
                </a:solidFill>
              </a:rPr>
              <a:t>First Steps</a:t>
            </a:r>
            <a:br>
              <a:rPr lang="en-GB" dirty="0"/>
            </a:br>
            <a:r>
              <a:rPr lang="en-GB" dirty="0">
                <a:solidFill>
                  <a:srgbClr val="7030A0"/>
                </a:solidFill>
              </a:rPr>
              <a:t>Primer</a:t>
            </a:r>
            <a:br>
              <a:rPr lang="en-GB" dirty="0">
                <a:solidFill>
                  <a:srgbClr val="7030A0"/>
                </a:solidFill>
              </a:rPr>
            </a:br>
            <a:br>
              <a:rPr lang="en-GB" sz="4000" dirty="0"/>
            </a:br>
            <a:r>
              <a:rPr lang="en-GB" sz="4000"/>
              <a:t>Lesson 5: </a:t>
            </a:r>
            <a:r>
              <a:rPr lang="en-GB" sz="4000" dirty="0"/>
              <a:t>Suit You Sir</a:t>
            </a:r>
          </a:p>
        </p:txBody>
      </p:sp>
      <p:sp>
        <p:nvSpPr>
          <p:cNvPr id="7" name="Footer Placeholder 6"/>
          <p:cNvSpPr>
            <a:spLocks noGrp="1"/>
          </p:cNvSpPr>
          <p:nvPr>
            <p:ph type="ftr" sz="quarter" idx="11"/>
          </p:nvPr>
        </p:nvSpPr>
        <p:spPr/>
        <p:txBody>
          <a:bodyPr/>
          <a:lstStyle/>
          <a:p>
            <a:r>
              <a:rPr lang="en-GB">
                <a:solidFill>
                  <a:srgbClr val="7030A0"/>
                </a:solidFill>
              </a:rPr>
              <a:t>Bridge First Steps: Primer 1-5</a:t>
            </a:r>
            <a:endParaRPr lang="en-GB" dirty="0">
              <a:solidFill>
                <a:srgbClr val="7030A0"/>
              </a:solidFill>
            </a:endParaRPr>
          </a:p>
        </p:txBody>
      </p:sp>
      <p:sp>
        <p:nvSpPr>
          <p:cNvPr id="8" name="Date Placeholder 7"/>
          <p:cNvSpPr>
            <a:spLocks noGrp="1"/>
          </p:cNvSpPr>
          <p:nvPr>
            <p:ph type="dt" sz="half" idx="10"/>
          </p:nvPr>
        </p:nvSpPr>
        <p:spPr/>
        <p:txBody>
          <a:bodyPr/>
          <a:lstStyle/>
          <a:p>
            <a:fld id="{E70D480F-533E-467F-A046-A07CEDC0A8CB}" type="datetime5">
              <a:rPr lang="en-GB" smtClean="0"/>
              <a:t>11-Oct-18</a:t>
            </a:fld>
            <a:endParaRPr lang="en-GB"/>
          </a:p>
        </p:txBody>
      </p:sp>
      <p:sp>
        <p:nvSpPr>
          <p:cNvPr id="9" name="Slide Number Placeholder 8"/>
          <p:cNvSpPr>
            <a:spLocks noGrp="1"/>
          </p:cNvSpPr>
          <p:nvPr>
            <p:ph type="sldNum" sz="quarter" idx="12"/>
          </p:nvPr>
        </p:nvSpPr>
        <p:spPr/>
        <p:txBody>
          <a:bodyPr/>
          <a:lstStyle/>
          <a:p>
            <a:fld id="{B1021DFB-B5FF-4603-908A-34BC7A1CA3C3}" type="slidenum">
              <a:rPr lang="en-GB" smtClean="0"/>
              <a:t>1</a:t>
            </a:fld>
            <a:endParaRPr lang="en-GB"/>
          </a:p>
        </p:txBody>
      </p:sp>
      <p:pic>
        <p:nvPicPr>
          <p:cNvPr id="10" name="Picture 9">
            <a:extLst>
              <a:ext uri="{FF2B5EF4-FFF2-40B4-BE49-F238E27FC236}">
                <a16:creationId xmlns:a16="http://schemas.microsoft.com/office/drawing/2014/main" id="{94697EFB-2D50-48DB-9EF5-8E71CFD3D20B}"/>
              </a:ext>
            </a:extLst>
          </p:cNvPr>
          <p:cNvPicPr>
            <a:picLocks noChangeAspect="1"/>
          </p:cNvPicPr>
          <p:nvPr/>
        </p:nvPicPr>
        <p:blipFill>
          <a:blip r:embed="rId4"/>
          <a:stretch>
            <a:fillRect/>
          </a:stretch>
        </p:blipFill>
        <p:spPr>
          <a:xfrm>
            <a:off x="9532374" y="1440737"/>
            <a:ext cx="2019048" cy="3457143"/>
          </a:xfrm>
          <a:prstGeom prst="rect">
            <a:avLst/>
          </a:prstGeom>
        </p:spPr>
      </p:pic>
    </p:spTree>
    <p:extLst>
      <p:ext uri="{BB962C8B-B14F-4D97-AF65-F5344CB8AC3E}">
        <p14:creationId xmlns:p14="http://schemas.microsoft.com/office/powerpoint/2010/main" val="1597592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8"/>
          <p:cNvGraphicFramePr>
            <a:graphicFrameLocks noGrp="1"/>
          </p:cNvGraphicFramePr>
          <p:nvPr>
            <p:ph idx="1"/>
            <p:extLst>
              <p:ext uri="{D42A27DB-BD31-4B8C-83A1-F6EECF244321}">
                <p14:modId xmlns:p14="http://schemas.microsoft.com/office/powerpoint/2010/main" val="4173830781"/>
              </p:ext>
            </p:extLst>
          </p:nvPr>
        </p:nvGraphicFramePr>
        <p:xfrm>
          <a:off x="7687732" y="822948"/>
          <a:ext cx="4421902" cy="4867870"/>
        </p:xfrm>
        <a:graphic>
          <a:graphicData uri="http://schemas.openxmlformats.org/drawingml/2006/table">
            <a:tbl>
              <a:tblPr>
                <a:tableStyleId>{5C22544A-7EE6-4342-B048-85BDC9FD1C3A}</a:tableStyleId>
              </a:tblPr>
              <a:tblGrid>
                <a:gridCol w="250856">
                  <a:extLst>
                    <a:ext uri="{9D8B030D-6E8A-4147-A177-3AD203B41FA5}">
                      <a16:colId xmlns:a16="http://schemas.microsoft.com/office/drawing/2014/main" val="2392763542"/>
                    </a:ext>
                  </a:extLst>
                </a:gridCol>
                <a:gridCol w="207847">
                  <a:extLst>
                    <a:ext uri="{9D8B030D-6E8A-4147-A177-3AD203B41FA5}">
                      <a16:colId xmlns:a16="http://schemas.microsoft.com/office/drawing/2014/main" val="2505044801"/>
                    </a:ext>
                  </a:extLst>
                </a:gridCol>
                <a:gridCol w="983461">
                  <a:extLst>
                    <a:ext uri="{9D8B030D-6E8A-4147-A177-3AD203B41FA5}">
                      <a16:colId xmlns:a16="http://schemas.microsoft.com/office/drawing/2014/main" val="1138923964"/>
                    </a:ext>
                  </a:extLst>
                </a:gridCol>
                <a:gridCol w="234857">
                  <a:extLst>
                    <a:ext uri="{9D8B030D-6E8A-4147-A177-3AD203B41FA5}">
                      <a16:colId xmlns:a16="http://schemas.microsoft.com/office/drawing/2014/main" val="3330252821"/>
                    </a:ext>
                  </a:extLst>
                </a:gridCol>
                <a:gridCol w="950087">
                  <a:extLst>
                    <a:ext uri="{9D8B030D-6E8A-4147-A177-3AD203B41FA5}">
                      <a16:colId xmlns:a16="http://schemas.microsoft.com/office/drawing/2014/main" val="3612723360"/>
                    </a:ext>
                  </a:extLst>
                </a:gridCol>
                <a:gridCol w="242543">
                  <a:extLst>
                    <a:ext uri="{9D8B030D-6E8A-4147-A177-3AD203B41FA5}">
                      <a16:colId xmlns:a16="http://schemas.microsoft.com/office/drawing/2014/main" val="751143430"/>
                    </a:ext>
                  </a:extLst>
                </a:gridCol>
                <a:gridCol w="517417">
                  <a:extLst>
                    <a:ext uri="{9D8B030D-6E8A-4147-A177-3AD203B41FA5}">
                      <a16:colId xmlns:a16="http://schemas.microsoft.com/office/drawing/2014/main" val="2613804779"/>
                    </a:ext>
                  </a:extLst>
                </a:gridCol>
                <a:gridCol w="517417">
                  <a:extLst>
                    <a:ext uri="{9D8B030D-6E8A-4147-A177-3AD203B41FA5}">
                      <a16:colId xmlns:a16="http://schemas.microsoft.com/office/drawing/2014/main" val="3503937601"/>
                    </a:ext>
                  </a:extLst>
                </a:gridCol>
                <a:gridCol w="517417">
                  <a:extLst>
                    <a:ext uri="{9D8B030D-6E8A-4147-A177-3AD203B41FA5}">
                      <a16:colId xmlns:a16="http://schemas.microsoft.com/office/drawing/2014/main" val="625761943"/>
                    </a:ext>
                  </a:extLst>
                </a:gridCol>
              </a:tblGrid>
              <a:tr h="423961">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0946">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AQ86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28055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27016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742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218209">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AKQ</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N.</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800" u="none" strike="noStrike" dirty="0">
                          <a:effectLst/>
                        </a:rPr>
                        <a:t>W</a:t>
                      </a:r>
                      <a:endParaRPr lang="en-GB"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800" u="none" strike="noStrike" dirty="0">
                          <a:effectLst/>
                        </a:rPr>
                        <a:t>E.  </a:t>
                      </a:r>
                      <a:endParaRPr lang="en-GB" sz="18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S.</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KJ75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T832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fontAlgn="b" latinLnBrk="0" hangingPunct="1"/>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Q</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J9873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2" name="Title 1"/>
          <p:cNvSpPr>
            <a:spLocks noGrp="1"/>
          </p:cNvSpPr>
          <p:nvPr>
            <p:ph type="title"/>
          </p:nvPr>
        </p:nvSpPr>
        <p:spPr>
          <a:xfrm>
            <a:off x="685800" y="365126"/>
            <a:ext cx="10668000" cy="622206"/>
          </a:xfrm>
        </p:spPr>
        <p:txBody>
          <a:bodyPr>
            <a:normAutofit fontScale="90000"/>
          </a:bodyPr>
          <a:lstStyle/>
          <a:p>
            <a:r>
              <a:rPr lang="en-GB" b="1" dirty="0">
                <a:solidFill>
                  <a:srgbClr val="7030A0"/>
                </a:solidFill>
              </a:rPr>
              <a:t>A hand for No Trumps?</a:t>
            </a:r>
          </a:p>
        </p:txBody>
      </p:sp>
      <p:sp>
        <p:nvSpPr>
          <p:cNvPr id="4" name="Date Placeholder 3"/>
          <p:cNvSpPr>
            <a:spLocks noGrp="1"/>
          </p:cNvSpPr>
          <p:nvPr>
            <p:ph type="dt" sz="half" idx="10"/>
          </p:nvPr>
        </p:nvSpPr>
        <p:spPr/>
        <p:txBody>
          <a:bodyPr/>
          <a:lstStyle/>
          <a:p>
            <a:fld id="{3C75CFED-5B7C-4485-ABA5-617D28BE6960}" type="datetime5">
              <a:rPr lang="en-GB" smtClean="0"/>
              <a:t>11-Oct-18</a:t>
            </a:fld>
            <a:endParaRPr lang="en-GB" dirty="0"/>
          </a:p>
        </p:txBody>
      </p:sp>
      <p:sp>
        <p:nvSpPr>
          <p:cNvPr id="5" name="Footer Placeholder 4"/>
          <p:cNvSpPr>
            <a:spLocks noGrp="1"/>
          </p:cNvSpPr>
          <p:nvPr>
            <p:ph type="ftr" sz="quarter" idx="11"/>
          </p:nvPr>
        </p:nvSpPr>
        <p:spPr>
          <a:xfrm>
            <a:off x="4038600" y="6309787"/>
            <a:ext cx="4114800" cy="365125"/>
          </a:xfrm>
        </p:spPr>
        <p:txBody>
          <a:bodyPr/>
          <a:lstStyle/>
          <a:p>
            <a:r>
              <a:rPr lang="en-GB">
                <a:solidFill>
                  <a:srgbClr val="7030A0"/>
                </a:solidFill>
              </a:rPr>
              <a:t>Bridge First Steps: Primer 1-5</a:t>
            </a:r>
            <a:endParaRPr lang="en-GB" dirty="0">
              <a:solidFill>
                <a:srgbClr val="7030A0"/>
              </a:solidFill>
            </a:endParaRPr>
          </a:p>
        </p:txBody>
      </p:sp>
      <p:sp>
        <p:nvSpPr>
          <p:cNvPr id="6" name="Slide Number Placeholder 5"/>
          <p:cNvSpPr>
            <a:spLocks noGrp="1"/>
          </p:cNvSpPr>
          <p:nvPr>
            <p:ph type="sldNum" sz="quarter" idx="12"/>
          </p:nvPr>
        </p:nvSpPr>
        <p:spPr>
          <a:xfrm>
            <a:off x="8610600" y="6337108"/>
            <a:ext cx="2743200" cy="365125"/>
          </a:xfrm>
        </p:spPr>
        <p:txBody>
          <a:bodyPr/>
          <a:lstStyle/>
          <a:p>
            <a:fld id="{B1021DFB-B5FF-4603-908A-34BC7A1CA3C3}" type="slidenum">
              <a:rPr lang="en-GB" smtClean="0"/>
              <a:t>2</a:t>
            </a:fld>
            <a:endParaRPr lang="en-GB" dirty="0"/>
          </a:p>
        </p:txBody>
      </p:sp>
      <p:sp>
        <p:nvSpPr>
          <p:cNvPr id="7" name="AutoShape 2" descr="Image result for contract picture"/>
          <p:cNvSpPr>
            <a:spLocks noChangeAspect="1" noChangeArrowheads="1"/>
          </p:cNvSpPr>
          <p:nvPr/>
        </p:nvSpPr>
        <p:spPr bwMode="auto">
          <a:xfrm>
            <a:off x="6075218" y="327463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TextBox 19"/>
          <p:cNvSpPr txBox="1"/>
          <p:nvPr/>
        </p:nvSpPr>
        <p:spPr>
          <a:xfrm>
            <a:off x="685799" y="947944"/>
            <a:ext cx="7542066" cy="1107996"/>
          </a:xfrm>
          <a:prstGeom prst="rect">
            <a:avLst/>
          </a:prstGeom>
          <a:noFill/>
        </p:spPr>
        <p:txBody>
          <a:bodyPr wrap="square" rtlCol="0">
            <a:spAutoFit/>
          </a:bodyPr>
          <a:lstStyle/>
          <a:p>
            <a:r>
              <a:rPr lang="en-GB" sz="2200" dirty="0"/>
              <a:t>We have 9 top tricks; BUT the defenders are going to take lots of diamond tricks FIRST.  Bridge would be a silly game if we had to play this hand in No Trumps.</a:t>
            </a:r>
          </a:p>
        </p:txBody>
      </p:sp>
      <p:sp>
        <p:nvSpPr>
          <p:cNvPr id="8" name="TextBox 7"/>
          <p:cNvSpPr txBox="1"/>
          <p:nvPr/>
        </p:nvSpPr>
        <p:spPr>
          <a:xfrm>
            <a:off x="685799" y="2516877"/>
            <a:ext cx="7001933" cy="3631763"/>
          </a:xfrm>
          <a:prstGeom prst="rect">
            <a:avLst/>
          </a:prstGeom>
          <a:noFill/>
          <a:ln w="28575">
            <a:solidFill>
              <a:srgbClr val="7030A0"/>
            </a:solidFill>
          </a:ln>
        </p:spPr>
        <p:txBody>
          <a:bodyPr wrap="square" rtlCol="0">
            <a:spAutoFit/>
          </a:bodyPr>
          <a:lstStyle/>
          <a:p>
            <a:pPr marL="342900" indent="-342900">
              <a:buFont typeface="Wingdings" panose="05000000000000000000" pitchFamily="2" charset="2"/>
              <a:buChar char="§"/>
            </a:pPr>
            <a:r>
              <a:rPr lang="en-GB" sz="2200" dirty="0"/>
              <a:t>A suit contract is one where declarer nominates one of the four suits as trumps. </a:t>
            </a:r>
          </a:p>
          <a:p>
            <a:pPr marL="342900" indent="-342900">
              <a:spcBef>
                <a:spcPts val="1200"/>
              </a:spcBef>
              <a:buFont typeface="Wingdings" panose="05000000000000000000" pitchFamily="2" charset="2"/>
              <a:buChar char="§"/>
            </a:pPr>
            <a:r>
              <a:rPr lang="en-GB" sz="2200" dirty="0"/>
              <a:t>Trumps are a suit with super-powers; whenever you can’t follow suit you can play a trump instead and WIN the trick.</a:t>
            </a:r>
          </a:p>
          <a:p>
            <a:pPr marL="342900" indent="-342900">
              <a:spcBef>
                <a:spcPts val="1200"/>
              </a:spcBef>
              <a:buFont typeface="Wingdings" panose="05000000000000000000" pitchFamily="2" charset="2"/>
              <a:buChar char="§"/>
            </a:pPr>
            <a:r>
              <a:rPr lang="en-GB" sz="2200" dirty="0"/>
              <a:t>If more than one trump is played to a trick then the highest trump wins as you might expect.</a:t>
            </a:r>
            <a:r>
              <a:rPr lang="en-GB" sz="2400" dirty="0"/>
              <a:t> </a:t>
            </a:r>
          </a:p>
          <a:p>
            <a:pPr marL="342900" indent="-342900">
              <a:spcBef>
                <a:spcPts val="1200"/>
              </a:spcBef>
              <a:buFont typeface="Wingdings" panose="05000000000000000000" pitchFamily="2" charset="2"/>
              <a:buChar char="§"/>
            </a:pPr>
            <a:r>
              <a:rPr lang="en-GB" sz="2200" dirty="0"/>
              <a:t>Playing a trump on a trick is often called ‘ruffing’ or ‘trumping’.</a:t>
            </a:r>
          </a:p>
        </p:txBody>
      </p:sp>
      <p:sp>
        <p:nvSpPr>
          <p:cNvPr id="11" name="TextBox 10"/>
          <p:cNvSpPr txBox="1"/>
          <p:nvPr/>
        </p:nvSpPr>
        <p:spPr>
          <a:xfrm>
            <a:off x="9271287" y="947944"/>
            <a:ext cx="1039091" cy="338554"/>
          </a:xfrm>
          <a:prstGeom prst="rect">
            <a:avLst/>
          </a:prstGeom>
          <a:noFill/>
        </p:spPr>
        <p:txBody>
          <a:bodyPr wrap="square" rtlCol="0">
            <a:spAutoFit/>
          </a:bodyPr>
          <a:lstStyle/>
          <a:p>
            <a:r>
              <a:rPr lang="en-GB" sz="1600" dirty="0"/>
              <a:t>Dummy</a:t>
            </a:r>
          </a:p>
        </p:txBody>
      </p:sp>
      <p:sp>
        <p:nvSpPr>
          <p:cNvPr id="3" name="Rectangle 2">
            <a:extLst>
              <a:ext uri="{FF2B5EF4-FFF2-40B4-BE49-F238E27FC236}">
                <a16:creationId xmlns:a16="http://schemas.microsoft.com/office/drawing/2014/main" id="{5FFF706F-8794-4C5F-B53B-FD54B2B3F2C0}"/>
              </a:ext>
            </a:extLst>
          </p:cNvPr>
          <p:cNvSpPr/>
          <p:nvPr/>
        </p:nvSpPr>
        <p:spPr>
          <a:xfrm>
            <a:off x="633950" y="2147545"/>
            <a:ext cx="4128053" cy="430887"/>
          </a:xfrm>
          <a:prstGeom prst="rect">
            <a:avLst/>
          </a:prstGeom>
        </p:spPr>
        <p:txBody>
          <a:bodyPr wrap="none">
            <a:spAutoFit/>
          </a:bodyPr>
          <a:lstStyle/>
          <a:p>
            <a:r>
              <a:rPr lang="en-GB" sz="2200" b="1" dirty="0"/>
              <a:t>This is why we have suit contracts</a:t>
            </a:r>
          </a:p>
        </p:txBody>
      </p:sp>
    </p:spTree>
    <p:extLst>
      <p:ext uri="{BB962C8B-B14F-4D97-AF65-F5344CB8AC3E}">
        <p14:creationId xmlns:p14="http://schemas.microsoft.com/office/powerpoint/2010/main" val="3199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30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8"/>
          <p:cNvGraphicFramePr>
            <a:graphicFrameLocks noGrp="1"/>
          </p:cNvGraphicFramePr>
          <p:nvPr>
            <p:ph idx="1"/>
            <p:extLst>
              <p:ext uri="{D42A27DB-BD31-4B8C-83A1-F6EECF244321}">
                <p14:modId xmlns:p14="http://schemas.microsoft.com/office/powerpoint/2010/main" val="3556401184"/>
              </p:ext>
            </p:extLst>
          </p:nvPr>
        </p:nvGraphicFramePr>
        <p:xfrm>
          <a:off x="7583633" y="822948"/>
          <a:ext cx="4421902" cy="4817583"/>
        </p:xfrm>
        <a:graphic>
          <a:graphicData uri="http://schemas.openxmlformats.org/drawingml/2006/table">
            <a:tbl>
              <a:tblPr>
                <a:tableStyleId>{5C22544A-7EE6-4342-B048-85BDC9FD1C3A}</a:tableStyleId>
              </a:tblPr>
              <a:tblGrid>
                <a:gridCol w="249535">
                  <a:extLst>
                    <a:ext uri="{9D8B030D-6E8A-4147-A177-3AD203B41FA5}">
                      <a16:colId xmlns:a16="http://schemas.microsoft.com/office/drawing/2014/main" val="2392763542"/>
                    </a:ext>
                  </a:extLst>
                </a:gridCol>
                <a:gridCol w="209168">
                  <a:extLst>
                    <a:ext uri="{9D8B030D-6E8A-4147-A177-3AD203B41FA5}">
                      <a16:colId xmlns:a16="http://schemas.microsoft.com/office/drawing/2014/main" val="2505044801"/>
                    </a:ext>
                  </a:extLst>
                </a:gridCol>
                <a:gridCol w="983461">
                  <a:extLst>
                    <a:ext uri="{9D8B030D-6E8A-4147-A177-3AD203B41FA5}">
                      <a16:colId xmlns:a16="http://schemas.microsoft.com/office/drawing/2014/main" val="1138923964"/>
                    </a:ext>
                  </a:extLst>
                </a:gridCol>
                <a:gridCol w="234857">
                  <a:extLst>
                    <a:ext uri="{9D8B030D-6E8A-4147-A177-3AD203B41FA5}">
                      <a16:colId xmlns:a16="http://schemas.microsoft.com/office/drawing/2014/main" val="3330252821"/>
                    </a:ext>
                  </a:extLst>
                </a:gridCol>
                <a:gridCol w="950087">
                  <a:extLst>
                    <a:ext uri="{9D8B030D-6E8A-4147-A177-3AD203B41FA5}">
                      <a16:colId xmlns:a16="http://schemas.microsoft.com/office/drawing/2014/main" val="3612723360"/>
                    </a:ext>
                  </a:extLst>
                </a:gridCol>
                <a:gridCol w="242543">
                  <a:extLst>
                    <a:ext uri="{9D8B030D-6E8A-4147-A177-3AD203B41FA5}">
                      <a16:colId xmlns:a16="http://schemas.microsoft.com/office/drawing/2014/main" val="751143430"/>
                    </a:ext>
                  </a:extLst>
                </a:gridCol>
                <a:gridCol w="517417">
                  <a:extLst>
                    <a:ext uri="{9D8B030D-6E8A-4147-A177-3AD203B41FA5}">
                      <a16:colId xmlns:a16="http://schemas.microsoft.com/office/drawing/2014/main" val="2613804779"/>
                    </a:ext>
                  </a:extLst>
                </a:gridCol>
                <a:gridCol w="517417">
                  <a:extLst>
                    <a:ext uri="{9D8B030D-6E8A-4147-A177-3AD203B41FA5}">
                      <a16:colId xmlns:a16="http://schemas.microsoft.com/office/drawing/2014/main" val="3503937601"/>
                    </a:ext>
                  </a:extLst>
                </a:gridCol>
                <a:gridCol w="517417">
                  <a:extLst>
                    <a:ext uri="{9D8B030D-6E8A-4147-A177-3AD203B41FA5}">
                      <a16:colId xmlns:a16="http://schemas.microsoft.com/office/drawing/2014/main" val="625761943"/>
                    </a:ext>
                  </a:extLst>
                </a:gridCol>
              </a:tblGrid>
              <a:tr h="373674">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0946">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AQ862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28055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27016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873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218209">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J98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N.</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800" u="none" strike="noStrike" dirty="0">
                          <a:effectLst/>
                        </a:rPr>
                        <a:t>W</a:t>
                      </a:r>
                      <a:endParaRPr lang="en-GB"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800" u="none" strike="noStrike" dirty="0">
                          <a:effectLst/>
                        </a:rPr>
                        <a:t>E.  </a:t>
                      </a:r>
                      <a:endParaRPr lang="en-GB" sz="18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S.</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KJ7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AK543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fontAlgn="b" latinLnBrk="0" hangingPunct="1"/>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Q</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AKQ4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2" name="Title 1"/>
          <p:cNvSpPr>
            <a:spLocks noGrp="1"/>
          </p:cNvSpPr>
          <p:nvPr>
            <p:ph type="title"/>
          </p:nvPr>
        </p:nvSpPr>
        <p:spPr>
          <a:xfrm>
            <a:off x="480866" y="443136"/>
            <a:ext cx="10668000" cy="622206"/>
          </a:xfrm>
        </p:spPr>
        <p:txBody>
          <a:bodyPr>
            <a:normAutofit fontScale="90000"/>
          </a:bodyPr>
          <a:lstStyle/>
          <a:p>
            <a:r>
              <a:rPr lang="en-GB" b="1" dirty="0">
                <a:solidFill>
                  <a:srgbClr val="7030A0"/>
                </a:solidFill>
              </a:rPr>
              <a:t>What’s so great about trumps?</a:t>
            </a:r>
          </a:p>
        </p:txBody>
      </p:sp>
      <p:sp>
        <p:nvSpPr>
          <p:cNvPr id="4" name="Date Placeholder 3"/>
          <p:cNvSpPr>
            <a:spLocks noGrp="1"/>
          </p:cNvSpPr>
          <p:nvPr>
            <p:ph type="dt" sz="half" idx="10"/>
          </p:nvPr>
        </p:nvSpPr>
        <p:spPr>
          <a:xfrm>
            <a:off x="838200" y="6342952"/>
            <a:ext cx="2743200" cy="365125"/>
          </a:xfrm>
        </p:spPr>
        <p:txBody>
          <a:bodyPr/>
          <a:lstStyle/>
          <a:p>
            <a:fld id="{06FE09BB-C867-4D32-B44C-9B774BFAC0D3}" type="datetime5">
              <a:rPr lang="en-GB" smtClean="0"/>
              <a:t>11-Oct-18</a:t>
            </a:fld>
            <a:endParaRPr lang="en-GB" dirty="0"/>
          </a:p>
        </p:txBody>
      </p:sp>
      <p:sp>
        <p:nvSpPr>
          <p:cNvPr id="5" name="Footer Placeholder 4"/>
          <p:cNvSpPr>
            <a:spLocks noGrp="1"/>
          </p:cNvSpPr>
          <p:nvPr>
            <p:ph type="ftr" sz="quarter" idx="11"/>
          </p:nvPr>
        </p:nvSpPr>
        <p:spPr>
          <a:xfrm>
            <a:off x="4038600" y="6309787"/>
            <a:ext cx="4114800" cy="365125"/>
          </a:xfrm>
        </p:spPr>
        <p:txBody>
          <a:bodyPr/>
          <a:lstStyle/>
          <a:p>
            <a:r>
              <a:rPr lang="en-GB">
                <a:solidFill>
                  <a:srgbClr val="7030A0"/>
                </a:solidFill>
              </a:rPr>
              <a:t>Bridge First Steps: Primer 1-5</a:t>
            </a:r>
            <a:endParaRPr lang="en-GB" dirty="0">
              <a:solidFill>
                <a:srgbClr val="7030A0"/>
              </a:solidFill>
            </a:endParaRPr>
          </a:p>
        </p:txBody>
      </p:sp>
      <p:sp>
        <p:nvSpPr>
          <p:cNvPr id="6" name="Slide Number Placeholder 5"/>
          <p:cNvSpPr>
            <a:spLocks noGrp="1"/>
          </p:cNvSpPr>
          <p:nvPr>
            <p:ph type="sldNum" sz="quarter" idx="12"/>
          </p:nvPr>
        </p:nvSpPr>
        <p:spPr>
          <a:xfrm>
            <a:off x="8610600" y="6337108"/>
            <a:ext cx="2743200" cy="365125"/>
          </a:xfrm>
        </p:spPr>
        <p:txBody>
          <a:bodyPr/>
          <a:lstStyle/>
          <a:p>
            <a:fld id="{B1021DFB-B5FF-4603-908A-34BC7A1CA3C3}" type="slidenum">
              <a:rPr lang="en-GB" smtClean="0"/>
              <a:t>3</a:t>
            </a:fld>
            <a:endParaRPr lang="en-GB" dirty="0"/>
          </a:p>
        </p:txBody>
      </p:sp>
      <p:sp>
        <p:nvSpPr>
          <p:cNvPr id="7" name="AutoShape 2" descr="Image result for contract picture"/>
          <p:cNvSpPr>
            <a:spLocks noChangeAspect="1" noChangeArrowheads="1"/>
          </p:cNvSpPr>
          <p:nvPr/>
        </p:nvSpPr>
        <p:spPr bwMode="auto">
          <a:xfrm>
            <a:off x="6075218" y="327463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TextBox 19"/>
          <p:cNvSpPr txBox="1"/>
          <p:nvPr/>
        </p:nvSpPr>
        <p:spPr>
          <a:xfrm>
            <a:off x="480866" y="1100071"/>
            <a:ext cx="6570518" cy="1477328"/>
          </a:xfrm>
          <a:prstGeom prst="rect">
            <a:avLst/>
          </a:prstGeom>
          <a:noFill/>
        </p:spPr>
        <p:txBody>
          <a:bodyPr wrap="square" rtlCol="0">
            <a:spAutoFit/>
          </a:bodyPr>
          <a:lstStyle/>
          <a:p>
            <a:r>
              <a:rPr lang="en-GB" sz="2400" b="1" dirty="0"/>
              <a:t>Trumps give us control of the hand</a:t>
            </a:r>
            <a:r>
              <a:rPr lang="en-GB" sz="2000" dirty="0"/>
              <a:t>: </a:t>
            </a:r>
          </a:p>
          <a:p>
            <a:r>
              <a:rPr lang="en-GB" sz="2200" dirty="0"/>
              <a:t>On this hand we are playing with spades as trumps, so the defender’s can only take one diamond trick before we win with a trump.</a:t>
            </a:r>
          </a:p>
        </p:txBody>
      </p:sp>
      <p:sp>
        <p:nvSpPr>
          <p:cNvPr id="11" name="TextBox 10"/>
          <p:cNvSpPr txBox="1"/>
          <p:nvPr/>
        </p:nvSpPr>
        <p:spPr>
          <a:xfrm>
            <a:off x="9162149" y="882652"/>
            <a:ext cx="1039091" cy="338554"/>
          </a:xfrm>
          <a:prstGeom prst="rect">
            <a:avLst/>
          </a:prstGeom>
          <a:noFill/>
        </p:spPr>
        <p:txBody>
          <a:bodyPr wrap="square" rtlCol="0">
            <a:spAutoFit/>
          </a:bodyPr>
          <a:lstStyle/>
          <a:p>
            <a:r>
              <a:rPr lang="en-GB" sz="1600" dirty="0"/>
              <a:t>Dummy</a:t>
            </a:r>
          </a:p>
        </p:txBody>
      </p:sp>
      <p:sp>
        <p:nvSpPr>
          <p:cNvPr id="14" name="TextBox 13">
            <a:extLst>
              <a:ext uri="{FF2B5EF4-FFF2-40B4-BE49-F238E27FC236}">
                <a16:creationId xmlns:a16="http://schemas.microsoft.com/office/drawing/2014/main" id="{7CA32110-88E0-4204-830F-1946228F9BB5}"/>
              </a:ext>
            </a:extLst>
          </p:cNvPr>
          <p:cNvSpPr txBox="1"/>
          <p:nvPr/>
        </p:nvSpPr>
        <p:spPr>
          <a:xfrm>
            <a:off x="480866" y="2660439"/>
            <a:ext cx="6570518" cy="1477328"/>
          </a:xfrm>
          <a:prstGeom prst="rect">
            <a:avLst/>
          </a:prstGeom>
          <a:noFill/>
        </p:spPr>
        <p:txBody>
          <a:bodyPr wrap="square" rtlCol="0">
            <a:spAutoFit/>
          </a:bodyPr>
          <a:lstStyle/>
          <a:p>
            <a:r>
              <a:rPr lang="en-GB" sz="2400" b="1" dirty="0"/>
              <a:t>Trumps help us make extra tricks:</a:t>
            </a:r>
          </a:p>
          <a:p>
            <a:r>
              <a:rPr lang="en-GB" sz="2200" dirty="0"/>
              <a:t>If we were playing in a NT contract we can make at most 5 tricks with our spades (less if we have to discard some on the defender’s diamonds).</a:t>
            </a:r>
          </a:p>
        </p:txBody>
      </p:sp>
      <p:sp>
        <p:nvSpPr>
          <p:cNvPr id="15" name="TextBox 14">
            <a:extLst>
              <a:ext uri="{FF2B5EF4-FFF2-40B4-BE49-F238E27FC236}">
                <a16:creationId xmlns:a16="http://schemas.microsoft.com/office/drawing/2014/main" id="{A18D6FD7-BA69-4CB1-B07C-9F3976D011B6}"/>
              </a:ext>
            </a:extLst>
          </p:cNvPr>
          <p:cNvSpPr txBox="1"/>
          <p:nvPr/>
        </p:nvSpPr>
        <p:spPr>
          <a:xfrm>
            <a:off x="501842" y="4220807"/>
            <a:ext cx="6666602" cy="1107996"/>
          </a:xfrm>
          <a:prstGeom prst="rect">
            <a:avLst/>
          </a:prstGeom>
          <a:noFill/>
        </p:spPr>
        <p:txBody>
          <a:bodyPr wrap="square" rtlCol="0">
            <a:spAutoFit/>
          </a:bodyPr>
          <a:lstStyle/>
          <a:p>
            <a:r>
              <a:rPr lang="en-GB" sz="2200" dirty="0"/>
              <a:t>However, if we play with spades as trumps we can make 5 spade tricks in dummy and two more by ruffing diamonds using the spades in declarer’s hand as trumps.</a:t>
            </a:r>
          </a:p>
        </p:txBody>
      </p:sp>
      <p:sp>
        <p:nvSpPr>
          <p:cNvPr id="16" name="TextBox 15">
            <a:extLst>
              <a:ext uri="{FF2B5EF4-FFF2-40B4-BE49-F238E27FC236}">
                <a16:creationId xmlns:a16="http://schemas.microsoft.com/office/drawing/2014/main" id="{6B5C49F5-798F-4358-992B-19EBCAD20CD6}"/>
              </a:ext>
            </a:extLst>
          </p:cNvPr>
          <p:cNvSpPr txBox="1"/>
          <p:nvPr/>
        </p:nvSpPr>
        <p:spPr>
          <a:xfrm>
            <a:off x="501842" y="5567172"/>
            <a:ext cx="11290367" cy="430887"/>
          </a:xfrm>
          <a:prstGeom prst="rect">
            <a:avLst/>
          </a:prstGeom>
          <a:noFill/>
        </p:spPr>
        <p:txBody>
          <a:bodyPr wrap="square" rtlCol="0">
            <a:spAutoFit/>
          </a:bodyPr>
          <a:lstStyle/>
          <a:p>
            <a:r>
              <a:rPr lang="en-GB" sz="2000" dirty="0"/>
              <a:t>(</a:t>
            </a:r>
            <a:r>
              <a:rPr lang="en-GB" sz="2200" dirty="0"/>
              <a:t>Note that you usually only make extra tricks if you ruff in the hand that has the shorter trumps).</a:t>
            </a:r>
          </a:p>
        </p:txBody>
      </p:sp>
    </p:spTree>
    <p:extLst>
      <p:ext uri="{BB962C8B-B14F-4D97-AF65-F5344CB8AC3E}">
        <p14:creationId xmlns:p14="http://schemas.microsoft.com/office/powerpoint/2010/main" val="285755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783CF-34D8-41C1-A409-0759263C4C8D}"/>
              </a:ext>
            </a:extLst>
          </p:cNvPr>
          <p:cNvSpPr>
            <a:spLocks noGrp="1"/>
          </p:cNvSpPr>
          <p:nvPr>
            <p:ph type="title"/>
          </p:nvPr>
        </p:nvSpPr>
        <p:spPr>
          <a:xfrm>
            <a:off x="1291262" y="209558"/>
            <a:ext cx="9955357" cy="745395"/>
          </a:xfrm>
        </p:spPr>
        <p:txBody>
          <a:bodyPr>
            <a:normAutofit/>
          </a:bodyPr>
          <a:lstStyle/>
          <a:p>
            <a:r>
              <a:rPr lang="en-US" sz="4000" b="1" dirty="0">
                <a:solidFill>
                  <a:srgbClr val="7030A0"/>
                </a:solidFill>
              </a:rPr>
              <a:t>Scoring</a:t>
            </a:r>
            <a:r>
              <a:rPr lang="en-US" b="1" dirty="0">
                <a:solidFill>
                  <a:srgbClr val="7030A0"/>
                </a:solidFill>
              </a:rPr>
              <a:t> for trump contracts</a:t>
            </a:r>
          </a:p>
        </p:txBody>
      </p:sp>
      <p:sp>
        <p:nvSpPr>
          <p:cNvPr id="3" name="Content Placeholder 2">
            <a:extLst>
              <a:ext uri="{FF2B5EF4-FFF2-40B4-BE49-F238E27FC236}">
                <a16:creationId xmlns:a16="http://schemas.microsoft.com/office/drawing/2014/main" id="{C0205C52-C011-4644-847F-6D608EDBB84F}"/>
              </a:ext>
            </a:extLst>
          </p:cNvPr>
          <p:cNvSpPr>
            <a:spLocks noGrp="1"/>
          </p:cNvSpPr>
          <p:nvPr>
            <p:ph idx="1"/>
          </p:nvPr>
        </p:nvSpPr>
        <p:spPr>
          <a:xfrm>
            <a:off x="1291263" y="4073005"/>
            <a:ext cx="10189538" cy="2092322"/>
          </a:xfrm>
          <a:ln w="38100">
            <a:solidFill>
              <a:srgbClr val="7030A0"/>
            </a:solidFill>
          </a:ln>
        </p:spPr>
        <p:txBody>
          <a:bodyPr>
            <a:normAutofit/>
          </a:bodyPr>
          <a:lstStyle/>
          <a:p>
            <a:pPr marL="0" indent="0">
              <a:buNone/>
            </a:pPr>
            <a:r>
              <a:rPr lang="en-US" sz="2200" dirty="0"/>
              <a:t>In Hearts or Spades we score 30 points per trick (over 6), so we need to make 10 tricks to make game (4 x 30 = 120). </a:t>
            </a:r>
            <a:r>
              <a:rPr lang="en-GB" sz="2200" dirty="0"/>
              <a:t> However; suit contracts will often make one more trick than a NT contract on the same hand because you can trump the defender’s winners. </a:t>
            </a:r>
          </a:p>
          <a:p>
            <a:pPr marL="0" indent="0">
              <a:buNone/>
            </a:pPr>
            <a:r>
              <a:rPr lang="en-GB" sz="2200" dirty="0"/>
              <a:t>Making 10 tricks in a major suit scores 420, which is more than making 9 tricks in NT; so if you have an eight (or more) card fit in a major then it is usually better to play with that suit as trumps. </a:t>
            </a:r>
            <a:endParaRPr lang="en-US" sz="2200" dirty="0"/>
          </a:p>
        </p:txBody>
      </p:sp>
      <p:sp>
        <p:nvSpPr>
          <p:cNvPr id="4" name="Date Placeholder 3">
            <a:extLst>
              <a:ext uri="{FF2B5EF4-FFF2-40B4-BE49-F238E27FC236}">
                <a16:creationId xmlns:a16="http://schemas.microsoft.com/office/drawing/2014/main" id="{3CE4A132-1B06-4D14-B69D-BF7EF6516BFF}"/>
              </a:ext>
            </a:extLst>
          </p:cNvPr>
          <p:cNvSpPr>
            <a:spLocks noGrp="1"/>
          </p:cNvSpPr>
          <p:nvPr>
            <p:ph type="dt" sz="half" idx="10"/>
          </p:nvPr>
        </p:nvSpPr>
        <p:spPr/>
        <p:txBody>
          <a:bodyPr/>
          <a:lstStyle/>
          <a:p>
            <a:fld id="{20E10C12-C093-4A4A-AB10-34E59B5DEA9E}" type="datetime5">
              <a:rPr lang="en-GB" smtClean="0"/>
              <a:t>11-Oct-18</a:t>
            </a:fld>
            <a:endParaRPr lang="en-GB"/>
          </a:p>
        </p:txBody>
      </p:sp>
      <p:sp>
        <p:nvSpPr>
          <p:cNvPr id="5" name="Footer Placeholder 4">
            <a:extLst>
              <a:ext uri="{FF2B5EF4-FFF2-40B4-BE49-F238E27FC236}">
                <a16:creationId xmlns:a16="http://schemas.microsoft.com/office/drawing/2014/main" id="{0EEC07E0-3400-4180-B827-7EFB701D4609}"/>
              </a:ext>
            </a:extLst>
          </p:cNvPr>
          <p:cNvSpPr>
            <a:spLocks noGrp="1"/>
          </p:cNvSpPr>
          <p:nvPr>
            <p:ph type="ftr" sz="quarter" idx="11"/>
          </p:nvPr>
        </p:nvSpPr>
        <p:spPr/>
        <p:txBody>
          <a:bodyPr/>
          <a:lstStyle/>
          <a:p>
            <a:r>
              <a:rPr lang="en-GB"/>
              <a:t>Bridge First Steps: Primer 1-5</a:t>
            </a:r>
          </a:p>
        </p:txBody>
      </p:sp>
      <p:sp>
        <p:nvSpPr>
          <p:cNvPr id="6" name="Slide Number Placeholder 5">
            <a:extLst>
              <a:ext uri="{FF2B5EF4-FFF2-40B4-BE49-F238E27FC236}">
                <a16:creationId xmlns:a16="http://schemas.microsoft.com/office/drawing/2014/main" id="{5F9C5750-20E7-4180-BF5E-0E6876C0945E}"/>
              </a:ext>
            </a:extLst>
          </p:cNvPr>
          <p:cNvSpPr>
            <a:spLocks noGrp="1"/>
          </p:cNvSpPr>
          <p:nvPr>
            <p:ph type="sldNum" sz="quarter" idx="12"/>
          </p:nvPr>
        </p:nvSpPr>
        <p:spPr/>
        <p:txBody>
          <a:bodyPr/>
          <a:lstStyle/>
          <a:p>
            <a:fld id="{B1021DFB-B5FF-4603-908A-34BC7A1CA3C3}" type="slidenum">
              <a:rPr lang="en-GB" smtClean="0"/>
              <a:t>4</a:t>
            </a:fld>
            <a:endParaRPr lang="en-GB"/>
          </a:p>
        </p:txBody>
      </p:sp>
      <p:sp>
        <p:nvSpPr>
          <p:cNvPr id="8" name="Rectangle 7">
            <a:extLst>
              <a:ext uri="{FF2B5EF4-FFF2-40B4-BE49-F238E27FC236}">
                <a16:creationId xmlns:a16="http://schemas.microsoft.com/office/drawing/2014/main" id="{F8FE2628-0DE1-460E-A29B-DBAC18B04475}"/>
              </a:ext>
            </a:extLst>
          </p:cNvPr>
          <p:cNvSpPr/>
          <p:nvPr/>
        </p:nvSpPr>
        <p:spPr>
          <a:xfrm>
            <a:off x="257006" y="4349725"/>
            <a:ext cx="1034257" cy="769441"/>
          </a:xfrm>
          <a:prstGeom prst="rect">
            <a:avLst/>
          </a:prstGeom>
        </p:spPr>
        <p:txBody>
          <a:bodyPr wrap="none">
            <a:spAutoFit/>
          </a:bodyPr>
          <a:lstStyle/>
          <a:p>
            <a:r>
              <a:rPr lang="en-GB" sz="4400" dirty="0">
                <a:solidFill>
                  <a:srgbClr val="FF0000"/>
                </a:solidFill>
                <a:sym typeface="Symbol" panose="05050102010706020507" pitchFamily="18" charset="2"/>
              </a:rPr>
              <a:t></a:t>
            </a:r>
            <a:r>
              <a:rPr lang="en-GB" sz="4400" dirty="0">
                <a:sym typeface="Symbol" panose="05050102010706020507" pitchFamily="18" charset="2"/>
              </a:rPr>
              <a:t></a:t>
            </a:r>
            <a:endParaRPr lang="en-GB" sz="4400" dirty="0"/>
          </a:p>
        </p:txBody>
      </p:sp>
      <p:sp>
        <p:nvSpPr>
          <p:cNvPr id="9" name="Rectangle 8">
            <a:extLst>
              <a:ext uri="{FF2B5EF4-FFF2-40B4-BE49-F238E27FC236}">
                <a16:creationId xmlns:a16="http://schemas.microsoft.com/office/drawing/2014/main" id="{61C2F574-5E6D-4079-9BD7-7A6EF72D1AF0}"/>
              </a:ext>
            </a:extLst>
          </p:cNvPr>
          <p:cNvSpPr/>
          <p:nvPr/>
        </p:nvSpPr>
        <p:spPr>
          <a:xfrm>
            <a:off x="213891" y="2236840"/>
            <a:ext cx="1034257" cy="769441"/>
          </a:xfrm>
          <a:prstGeom prst="rect">
            <a:avLst/>
          </a:prstGeom>
        </p:spPr>
        <p:txBody>
          <a:bodyPr wrap="none">
            <a:spAutoFit/>
          </a:bodyPr>
          <a:lstStyle/>
          <a:p>
            <a:r>
              <a:rPr lang="en-GB" sz="4400" dirty="0">
                <a:sym typeface="Symbol" panose="05050102010706020507" pitchFamily="18" charset="2"/>
              </a:rPr>
              <a:t></a:t>
            </a:r>
            <a:r>
              <a:rPr lang="en-GB" sz="4400" dirty="0">
                <a:solidFill>
                  <a:srgbClr val="FF0000"/>
                </a:solidFill>
                <a:sym typeface="Symbol" panose="05050102010706020507" pitchFamily="18" charset="2"/>
              </a:rPr>
              <a:t></a:t>
            </a:r>
            <a:endParaRPr lang="en-GB" dirty="0"/>
          </a:p>
        </p:txBody>
      </p:sp>
      <p:sp>
        <p:nvSpPr>
          <p:cNvPr id="10" name="Content Placeholder 2">
            <a:extLst>
              <a:ext uri="{FF2B5EF4-FFF2-40B4-BE49-F238E27FC236}">
                <a16:creationId xmlns:a16="http://schemas.microsoft.com/office/drawing/2014/main" id="{F2B3F3C7-10DD-42ED-A191-96E25503D856}"/>
              </a:ext>
            </a:extLst>
          </p:cNvPr>
          <p:cNvSpPr txBox="1">
            <a:spLocks/>
          </p:cNvSpPr>
          <p:nvPr/>
        </p:nvSpPr>
        <p:spPr>
          <a:xfrm>
            <a:off x="1291263" y="1972322"/>
            <a:ext cx="10189537" cy="1871235"/>
          </a:xfrm>
          <a:prstGeom prst="rect">
            <a:avLst/>
          </a:prstGeom>
          <a:ln w="38100">
            <a:solidFill>
              <a:srgbClr val="7030A0"/>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In Clubs or Diamonds we only score 20 points per trick, so we need to make 11 tricks to make game (5 x 20 = 100).</a:t>
            </a:r>
          </a:p>
          <a:p>
            <a:pPr marL="0" indent="0">
              <a:buNone/>
            </a:pPr>
            <a:r>
              <a:rPr lang="en-GB" sz="2400" dirty="0"/>
              <a:t>If you have an eight (or more) card fit in a minor then it is usually better to play in No Trumps unless you have an obvious weakness.  You will need to take at least 2 more tricks in a minor suit contract to outscore No Trumps (assuming you can make the contract). </a:t>
            </a:r>
            <a:endParaRPr lang="en-US" sz="2200" dirty="0"/>
          </a:p>
        </p:txBody>
      </p:sp>
      <p:sp>
        <p:nvSpPr>
          <p:cNvPr id="12" name="TextBox 11">
            <a:extLst>
              <a:ext uri="{FF2B5EF4-FFF2-40B4-BE49-F238E27FC236}">
                <a16:creationId xmlns:a16="http://schemas.microsoft.com/office/drawing/2014/main" id="{AC331664-D8E7-4A87-9EC1-877AED00E073}"/>
              </a:ext>
            </a:extLst>
          </p:cNvPr>
          <p:cNvSpPr txBox="1"/>
          <p:nvPr/>
        </p:nvSpPr>
        <p:spPr>
          <a:xfrm>
            <a:off x="321071" y="954953"/>
            <a:ext cx="906126" cy="707886"/>
          </a:xfrm>
          <a:prstGeom prst="rect">
            <a:avLst/>
          </a:prstGeom>
          <a:noFill/>
        </p:spPr>
        <p:txBody>
          <a:bodyPr wrap="square" rtlCol="0">
            <a:spAutoFit/>
          </a:bodyPr>
          <a:lstStyle/>
          <a:p>
            <a:r>
              <a:rPr lang="en-US" sz="4000" dirty="0"/>
              <a:t>NT</a:t>
            </a:r>
          </a:p>
        </p:txBody>
      </p:sp>
      <p:sp>
        <p:nvSpPr>
          <p:cNvPr id="13" name="Content Placeholder 2">
            <a:extLst>
              <a:ext uri="{FF2B5EF4-FFF2-40B4-BE49-F238E27FC236}">
                <a16:creationId xmlns:a16="http://schemas.microsoft.com/office/drawing/2014/main" id="{21884FBA-992E-499F-AEA7-DD3872F1E8FF}"/>
              </a:ext>
            </a:extLst>
          </p:cNvPr>
          <p:cNvSpPr txBox="1">
            <a:spLocks/>
          </p:cNvSpPr>
          <p:nvPr/>
        </p:nvSpPr>
        <p:spPr>
          <a:xfrm>
            <a:off x="1291264" y="1144095"/>
            <a:ext cx="10189536" cy="526661"/>
          </a:xfrm>
          <a:prstGeom prst="rect">
            <a:avLst/>
          </a:prstGeom>
          <a:ln w="38100">
            <a:solidFill>
              <a:srgbClr val="7030A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dirty="0"/>
              <a:t>In NT we require 9 tricks to make the 100 points needed for a game bonus.(40 + 30 + 30) </a:t>
            </a:r>
          </a:p>
        </p:txBody>
      </p:sp>
    </p:spTree>
    <p:extLst>
      <p:ext uri="{BB962C8B-B14F-4D97-AF65-F5344CB8AC3E}">
        <p14:creationId xmlns:p14="http://schemas.microsoft.com/office/powerpoint/2010/main" val="2986559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p:bldP spid="9"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8"/>
          <p:cNvGraphicFramePr>
            <a:graphicFrameLocks noGrp="1"/>
          </p:cNvGraphicFramePr>
          <p:nvPr>
            <p:ph idx="1"/>
            <p:extLst>
              <p:ext uri="{D42A27DB-BD31-4B8C-83A1-F6EECF244321}">
                <p14:modId xmlns:p14="http://schemas.microsoft.com/office/powerpoint/2010/main" val="1916422853"/>
              </p:ext>
            </p:extLst>
          </p:nvPr>
        </p:nvGraphicFramePr>
        <p:xfrm>
          <a:off x="7642578" y="822948"/>
          <a:ext cx="4352198" cy="4867870"/>
        </p:xfrm>
        <a:graphic>
          <a:graphicData uri="http://schemas.openxmlformats.org/drawingml/2006/table">
            <a:tbl>
              <a:tblPr>
                <a:tableStyleId>{5C22544A-7EE6-4342-B048-85BDC9FD1C3A}</a:tableStyleId>
              </a:tblPr>
              <a:tblGrid>
                <a:gridCol w="189983">
                  <a:extLst>
                    <a:ext uri="{9D8B030D-6E8A-4147-A177-3AD203B41FA5}">
                      <a16:colId xmlns:a16="http://schemas.microsoft.com/office/drawing/2014/main" val="2392763542"/>
                    </a:ext>
                  </a:extLst>
                </a:gridCol>
                <a:gridCol w="208660">
                  <a:extLst>
                    <a:ext uri="{9D8B030D-6E8A-4147-A177-3AD203B41FA5}">
                      <a16:colId xmlns:a16="http://schemas.microsoft.com/office/drawing/2014/main" val="2505044801"/>
                    </a:ext>
                  </a:extLst>
                </a:gridCol>
                <a:gridCol w="981068">
                  <a:extLst>
                    <a:ext uri="{9D8B030D-6E8A-4147-A177-3AD203B41FA5}">
                      <a16:colId xmlns:a16="http://schemas.microsoft.com/office/drawing/2014/main" val="1138923964"/>
                    </a:ext>
                  </a:extLst>
                </a:gridCol>
                <a:gridCol w="234285">
                  <a:extLst>
                    <a:ext uri="{9D8B030D-6E8A-4147-A177-3AD203B41FA5}">
                      <a16:colId xmlns:a16="http://schemas.microsoft.com/office/drawing/2014/main" val="3330252821"/>
                    </a:ext>
                  </a:extLst>
                </a:gridCol>
                <a:gridCol w="947775">
                  <a:extLst>
                    <a:ext uri="{9D8B030D-6E8A-4147-A177-3AD203B41FA5}">
                      <a16:colId xmlns:a16="http://schemas.microsoft.com/office/drawing/2014/main" val="3612723360"/>
                    </a:ext>
                  </a:extLst>
                </a:gridCol>
                <a:gridCol w="241953">
                  <a:extLst>
                    <a:ext uri="{9D8B030D-6E8A-4147-A177-3AD203B41FA5}">
                      <a16:colId xmlns:a16="http://schemas.microsoft.com/office/drawing/2014/main" val="751143430"/>
                    </a:ext>
                  </a:extLst>
                </a:gridCol>
                <a:gridCol w="516158">
                  <a:extLst>
                    <a:ext uri="{9D8B030D-6E8A-4147-A177-3AD203B41FA5}">
                      <a16:colId xmlns:a16="http://schemas.microsoft.com/office/drawing/2014/main" val="2613804779"/>
                    </a:ext>
                  </a:extLst>
                </a:gridCol>
                <a:gridCol w="516158">
                  <a:extLst>
                    <a:ext uri="{9D8B030D-6E8A-4147-A177-3AD203B41FA5}">
                      <a16:colId xmlns:a16="http://schemas.microsoft.com/office/drawing/2014/main" val="3503937601"/>
                    </a:ext>
                  </a:extLst>
                </a:gridCol>
                <a:gridCol w="516158">
                  <a:extLst>
                    <a:ext uri="{9D8B030D-6E8A-4147-A177-3AD203B41FA5}">
                      <a16:colId xmlns:a16="http://schemas.microsoft.com/office/drawing/2014/main" val="625761943"/>
                    </a:ext>
                  </a:extLst>
                </a:gridCol>
              </a:tblGrid>
              <a:tr h="423961">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0946">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AQ86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28055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27016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74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218209">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Q8543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N.</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800" u="none" strike="noStrike" dirty="0">
                          <a:effectLst/>
                        </a:rPr>
                        <a:t>W</a:t>
                      </a:r>
                      <a:endParaRPr lang="en-GB"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800" u="none" strike="noStrike" dirty="0">
                          <a:effectLst/>
                        </a:rPr>
                        <a:t>E.  </a:t>
                      </a:r>
                      <a:endParaRPr lang="en-GB" sz="18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S.</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KJ75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T832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fontAlgn="b" latinLnBrk="0" hangingPunct="1"/>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Q</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AKJ2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
        <p:nvSpPr>
          <p:cNvPr id="2" name="Title 1"/>
          <p:cNvSpPr>
            <a:spLocks noGrp="1"/>
          </p:cNvSpPr>
          <p:nvPr>
            <p:ph type="title"/>
          </p:nvPr>
        </p:nvSpPr>
        <p:spPr>
          <a:xfrm>
            <a:off x="685800" y="365126"/>
            <a:ext cx="10668000" cy="622206"/>
          </a:xfrm>
        </p:spPr>
        <p:txBody>
          <a:bodyPr>
            <a:normAutofit fontScale="90000"/>
          </a:bodyPr>
          <a:lstStyle/>
          <a:p>
            <a:r>
              <a:rPr lang="en-GB" b="1" dirty="0">
                <a:solidFill>
                  <a:srgbClr val="7030A0"/>
                </a:solidFill>
              </a:rPr>
              <a:t>A hand for a suit contract</a:t>
            </a:r>
          </a:p>
        </p:txBody>
      </p:sp>
      <p:sp>
        <p:nvSpPr>
          <p:cNvPr id="4" name="Date Placeholder 3"/>
          <p:cNvSpPr>
            <a:spLocks noGrp="1"/>
          </p:cNvSpPr>
          <p:nvPr>
            <p:ph type="dt" sz="half" idx="10"/>
          </p:nvPr>
        </p:nvSpPr>
        <p:spPr/>
        <p:txBody>
          <a:bodyPr/>
          <a:lstStyle/>
          <a:p>
            <a:fld id="{B8858758-E3EF-49A2-B258-050E09915150}" type="datetime5">
              <a:rPr lang="en-GB" smtClean="0"/>
              <a:t>11-Oct-18</a:t>
            </a:fld>
            <a:endParaRPr lang="en-GB" dirty="0"/>
          </a:p>
        </p:txBody>
      </p:sp>
      <p:sp>
        <p:nvSpPr>
          <p:cNvPr id="5" name="Footer Placeholder 4"/>
          <p:cNvSpPr>
            <a:spLocks noGrp="1"/>
          </p:cNvSpPr>
          <p:nvPr>
            <p:ph type="ftr" sz="quarter" idx="11"/>
          </p:nvPr>
        </p:nvSpPr>
        <p:spPr>
          <a:xfrm>
            <a:off x="4038600" y="6309787"/>
            <a:ext cx="4114800" cy="365125"/>
          </a:xfrm>
        </p:spPr>
        <p:txBody>
          <a:bodyPr/>
          <a:lstStyle/>
          <a:p>
            <a:r>
              <a:rPr lang="en-GB">
                <a:solidFill>
                  <a:srgbClr val="7030A0"/>
                </a:solidFill>
              </a:rPr>
              <a:t>Bridge First Steps: Primer 1-5</a:t>
            </a:r>
            <a:endParaRPr lang="en-GB" dirty="0">
              <a:solidFill>
                <a:srgbClr val="7030A0"/>
              </a:solidFill>
            </a:endParaRPr>
          </a:p>
        </p:txBody>
      </p:sp>
      <p:sp>
        <p:nvSpPr>
          <p:cNvPr id="6" name="Slide Number Placeholder 5"/>
          <p:cNvSpPr>
            <a:spLocks noGrp="1"/>
          </p:cNvSpPr>
          <p:nvPr>
            <p:ph type="sldNum" sz="quarter" idx="12"/>
          </p:nvPr>
        </p:nvSpPr>
        <p:spPr>
          <a:xfrm>
            <a:off x="8610600" y="6337108"/>
            <a:ext cx="2743200" cy="365125"/>
          </a:xfrm>
        </p:spPr>
        <p:txBody>
          <a:bodyPr/>
          <a:lstStyle/>
          <a:p>
            <a:fld id="{B1021DFB-B5FF-4603-908A-34BC7A1CA3C3}" type="slidenum">
              <a:rPr lang="en-GB" smtClean="0"/>
              <a:t>5</a:t>
            </a:fld>
            <a:endParaRPr lang="en-GB"/>
          </a:p>
        </p:txBody>
      </p:sp>
      <p:sp>
        <p:nvSpPr>
          <p:cNvPr id="7" name="AutoShape 2" descr="Image result for contract picture"/>
          <p:cNvSpPr>
            <a:spLocks noChangeAspect="1" noChangeArrowheads="1"/>
          </p:cNvSpPr>
          <p:nvPr/>
        </p:nvSpPr>
        <p:spPr bwMode="auto">
          <a:xfrm>
            <a:off x="6075218" y="3274633"/>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TextBox 10"/>
          <p:cNvSpPr txBox="1"/>
          <p:nvPr/>
        </p:nvSpPr>
        <p:spPr>
          <a:xfrm>
            <a:off x="9202275" y="950160"/>
            <a:ext cx="1039091" cy="338554"/>
          </a:xfrm>
          <a:prstGeom prst="rect">
            <a:avLst/>
          </a:prstGeom>
          <a:noFill/>
        </p:spPr>
        <p:txBody>
          <a:bodyPr wrap="square" rtlCol="0">
            <a:spAutoFit/>
          </a:bodyPr>
          <a:lstStyle/>
          <a:p>
            <a:r>
              <a:rPr lang="en-GB" sz="1600" dirty="0"/>
              <a:t>Dummy</a:t>
            </a:r>
          </a:p>
        </p:txBody>
      </p:sp>
      <p:sp>
        <p:nvSpPr>
          <p:cNvPr id="14" name="TextBox 13"/>
          <p:cNvSpPr txBox="1"/>
          <p:nvPr/>
        </p:nvSpPr>
        <p:spPr>
          <a:xfrm>
            <a:off x="561108" y="1387451"/>
            <a:ext cx="6648450" cy="1446550"/>
          </a:xfrm>
          <a:prstGeom prst="rect">
            <a:avLst/>
          </a:prstGeom>
          <a:noFill/>
        </p:spPr>
        <p:txBody>
          <a:bodyPr wrap="square" rtlCol="0">
            <a:spAutoFit/>
          </a:bodyPr>
          <a:lstStyle/>
          <a:p>
            <a:r>
              <a:rPr lang="en-GB" sz="2200" dirty="0"/>
              <a:t>The obvious choice is the suit where we have the most cards between the two hands. Trump cards are powerful so the more we have (and so the less the defenders have) the more tricks we can win.</a:t>
            </a:r>
          </a:p>
        </p:txBody>
      </p:sp>
      <p:sp>
        <p:nvSpPr>
          <p:cNvPr id="16" name="TextBox 15"/>
          <p:cNvSpPr txBox="1"/>
          <p:nvPr/>
        </p:nvSpPr>
        <p:spPr>
          <a:xfrm>
            <a:off x="561108" y="2956067"/>
            <a:ext cx="7160491" cy="1785104"/>
          </a:xfrm>
          <a:prstGeom prst="rect">
            <a:avLst/>
          </a:prstGeom>
          <a:noFill/>
        </p:spPr>
        <p:txBody>
          <a:bodyPr wrap="square" rtlCol="0">
            <a:spAutoFit/>
          </a:bodyPr>
          <a:lstStyle/>
          <a:p>
            <a:r>
              <a:rPr lang="en-GB" sz="2200" b="1" dirty="0"/>
              <a:t>However: </a:t>
            </a:r>
            <a:br>
              <a:rPr lang="en-GB" sz="2000" dirty="0"/>
            </a:br>
            <a:r>
              <a:rPr lang="en-GB" sz="2200" dirty="0"/>
              <a:t>Major suit contracts (</a:t>
            </a:r>
            <a:r>
              <a:rPr lang="en-GB" sz="2200" dirty="0">
                <a:solidFill>
                  <a:srgbClr val="FF0000"/>
                </a:solidFill>
                <a:latin typeface="Symbol" panose="05050102010706020507" pitchFamily="18" charset="2"/>
              </a:rPr>
              <a:t>©</a:t>
            </a:r>
            <a:r>
              <a:rPr lang="en-GB" sz="2200" dirty="0"/>
              <a:t> &amp; </a:t>
            </a:r>
            <a:r>
              <a:rPr lang="en-GB" sz="2200" dirty="0">
                <a:latin typeface="Symbol" panose="05050102010706020507" pitchFamily="18" charset="2"/>
              </a:rPr>
              <a:t>ª</a:t>
            </a:r>
            <a:r>
              <a:rPr lang="en-GB" sz="2200" dirty="0"/>
              <a:t>) score much better than minor suit contracts (</a:t>
            </a:r>
            <a:r>
              <a:rPr lang="en-GB" sz="2200" dirty="0">
                <a:latin typeface="Symbol" panose="05050102010706020507" pitchFamily="18" charset="2"/>
              </a:rPr>
              <a:t>§</a:t>
            </a:r>
            <a:r>
              <a:rPr lang="en-GB" sz="2200" dirty="0"/>
              <a:t> &amp; </a:t>
            </a:r>
            <a:r>
              <a:rPr lang="en-GB" sz="2200" dirty="0">
                <a:solidFill>
                  <a:srgbClr val="FF0000"/>
                </a:solidFill>
                <a:latin typeface="Symbol" panose="05050102010706020507" pitchFamily="18" charset="2"/>
              </a:rPr>
              <a:t>¨</a:t>
            </a:r>
            <a:r>
              <a:rPr lang="en-GB" sz="2200" dirty="0"/>
              <a:t>); so on this hand we would choose spades as trumps rather than clubs even though we have more clubs.</a:t>
            </a:r>
          </a:p>
        </p:txBody>
      </p:sp>
      <p:sp>
        <p:nvSpPr>
          <p:cNvPr id="21" name="Rectangle: Folded Corner 20"/>
          <p:cNvSpPr/>
          <p:nvPr/>
        </p:nvSpPr>
        <p:spPr>
          <a:xfrm>
            <a:off x="1376916" y="4885535"/>
            <a:ext cx="2958018" cy="1380928"/>
          </a:xfrm>
          <a:prstGeom prst="foldedCorner">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r>
              <a:rPr lang="en-GB" sz="1400" dirty="0">
                <a:solidFill>
                  <a:srgbClr val="7030A0"/>
                </a:solidFill>
              </a:rPr>
            </a:br>
            <a:r>
              <a:rPr lang="en-GB" sz="2000" dirty="0">
                <a:solidFill>
                  <a:srgbClr val="7030A0"/>
                </a:solidFill>
              </a:rPr>
              <a:t>The scoring table </a:t>
            </a:r>
          </a:p>
          <a:p>
            <a:pPr algn="ctr"/>
            <a:r>
              <a:rPr lang="en-GB" sz="2000" dirty="0">
                <a:solidFill>
                  <a:srgbClr val="7030A0"/>
                </a:solidFill>
              </a:rPr>
              <a:t>    </a:t>
            </a:r>
            <a:r>
              <a:rPr lang="en-GB" sz="2000" dirty="0">
                <a:solidFill>
                  <a:schemeClr val="tx1"/>
                </a:solidFill>
              </a:rPr>
              <a:t>NT:   40 + 30 +…</a:t>
            </a:r>
            <a:br>
              <a:rPr lang="en-GB" sz="2000" dirty="0">
                <a:solidFill>
                  <a:schemeClr val="tx1"/>
                </a:solidFill>
              </a:rPr>
            </a:br>
            <a:r>
              <a:rPr lang="en-GB" sz="2000" dirty="0">
                <a:solidFill>
                  <a:schemeClr val="tx1"/>
                </a:solidFill>
              </a:rPr>
              <a:t>H &amp; S:  30 + 30 + …</a:t>
            </a:r>
          </a:p>
          <a:p>
            <a:pPr algn="ctr"/>
            <a:r>
              <a:rPr lang="en-GB" sz="2000" dirty="0">
                <a:solidFill>
                  <a:schemeClr val="tx1"/>
                </a:solidFill>
              </a:rPr>
              <a:t>C &amp; D:  20 + 20 + …</a:t>
            </a:r>
          </a:p>
        </p:txBody>
      </p:sp>
      <p:sp>
        <p:nvSpPr>
          <p:cNvPr id="3" name="Rectangle 2">
            <a:extLst>
              <a:ext uri="{FF2B5EF4-FFF2-40B4-BE49-F238E27FC236}">
                <a16:creationId xmlns:a16="http://schemas.microsoft.com/office/drawing/2014/main" id="{2D6F1073-831B-4E3B-87B8-F73A33C93CE5}"/>
              </a:ext>
            </a:extLst>
          </p:cNvPr>
          <p:cNvSpPr/>
          <p:nvPr/>
        </p:nvSpPr>
        <p:spPr>
          <a:xfrm>
            <a:off x="561108" y="1049646"/>
            <a:ext cx="2598788" cy="430887"/>
          </a:xfrm>
          <a:prstGeom prst="rect">
            <a:avLst/>
          </a:prstGeom>
        </p:spPr>
        <p:txBody>
          <a:bodyPr wrap="none">
            <a:spAutoFit/>
          </a:bodyPr>
          <a:lstStyle/>
          <a:p>
            <a:r>
              <a:rPr lang="en-GB" sz="2200" b="1" dirty="0"/>
              <a:t>Which suit do I pick?</a:t>
            </a:r>
          </a:p>
        </p:txBody>
      </p:sp>
    </p:spTree>
    <p:extLst>
      <p:ext uri="{BB962C8B-B14F-4D97-AF65-F5344CB8AC3E}">
        <p14:creationId xmlns:p14="http://schemas.microsoft.com/office/powerpoint/2010/main" val="2823438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073" y="320676"/>
            <a:ext cx="10515600" cy="636755"/>
          </a:xfrm>
        </p:spPr>
        <p:txBody>
          <a:bodyPr>
            <a:normAutofit fontScale="90000"/>
          </a:bodyPr>
          <a:lstStyle/>
          <a:p>
            <a:r>
              <a:rPr lang="en-GB" b="1" dirty="0">
                <a:solidFill>
                  <a:srgbClr val="7030A0"/>
                </a:solidFill>
              </a:rPr>
              <a:t>Managing the trump suit</a:t>
            </a:r>
          </a:p>
        </p:txBody>
      </p:sp>
      <p:sp>
        <p:nvSpPr>
          <p:cNvPr id="3" name="Content Placeholder 2"/>
          <p:cNvSpPr>
            <a:spLocks noGrp="1"/>
          </p:cNvSpPr>
          <p:nvPr>
            <p:ph idx="1"/>
          </p:nvPr>
        </p:nvSpPr>
        <p:spPr>
          <a:xfrm>
            <a:off x="755073" y="1080084"/>
            <a:ext cx="6932660" cy="2658605"/>
          </a:xfrm>
        </p:spPr>
        <p:txBody>
          <a:bodyPr>
            <a:noAutofit/>
          </a:bodyPr>
          <a:lstStyle/>
          <a:p>
            <a:pPr>
              <a:buFont typeface="Wingdings" panose="05000000000000000000" pitchFamily="2" charset="2"/>
              <a:buChar char="§"/>
            </a:pPr>
            <a:r>
              <a:rPr lang="en-GB" sz="2200" dirty="0"/>
              <a:t>It is often a good idea to play a few rounds of trumps early in the play of the hand to take the defender’s trumps away. This is called “drawing trumps”. If you don’t they may ruff one of your winners.</a:t>
            </a:r>
          </a:p>
          <a:p>
            <a:pPr>
              <a:buFont typeface="Wingdings" panose="05000000000000000000" pitchFamily="2" charset="2"/>
              <a:buChar char="§"/>
            </a:pPr>
            <a:r>
              <a:rPr lang="en-GB" sz="2200" dirty="0"/>
              <a:t>You play the trump suit just the same as any other; taking finesses or flushing out high cards.</a:t>
            </a:r>
          </a:p>
          <a:p>
            <a:pPr>
              <a:buFont typeface="Wingdings" panose="05000000000000000000" pitchFamily="2" charset="2"/>
              <a:buChar char="§"/>
            </a:pPr>
            <a:r>
              <a:rPr lang="en-GB" sz="2200" dirty="0"/>
              <a:t>Remember to keep track of how many trumps have been played so that you only play as many rounds of trumps as necessary; otherwise you might run out later!</a:t>
            </a:r>
          </a:p>
        </p:txBody>
      </p:sp>
      <p:sp>
        <p:nvSpPr>
          <p:cNvPr id="4" name="Date Placeholder 3"/>
          <p:cNvSpPr>
            <a:spLocks noGrp="1"/>
          </p:cNvSpPr>
          <p:nvPr>
            <p:ph type="dt" sz="half" idx="10"/>
          </p:nvPr>
        </p:nvSpPr>
        <p:spPr/>
        <p:txBody>
          <a:bodyPr/>
          <a:lstStyle/>
          <a:p>
            <a:fld id="{1C8CBA2B-638B-471E-82FF-F34D8BB491CB}" type="datetime5">
              <a:rPr lang="en-GB" smtClean="0"/>
              <a:t>11-Oct-18</a:t>
            </a:fld>
            <a:endParaRPr lang="en-GB"/>
          </a:p>
        </p:txBody>
      </p:sp>
      <p:sp>
        <p:nvSpPr>
          <p:cNvPr id="5" name="Footer Placeholder 4"/>
          <p:cNvSpPr>
            <a:spLocks noGrp="1"/>
          </p:cNvSpPr>
          <p:nvPr>
            <p:ph type="ftr" sz="quarter" idx="11"/>
          </p:nvPr>
        </p:nvSpPr>
        <p:spPr>
          <a:xfrm>
            <a:off x="4038600" y="6356350"/>
            <a:ext cx="4114800" cy="365125"/>
          </a:xfrm>
        </p:spPr>
        <p:txBody>
          <a:bodyPr/>
          <a:lstStyle/>
          <a:p>
            <a:r>
              <a:rPr lang="en-GB">
                <a:solidFill>
                  <a:srgbClr val="7030A0"/>
                </a:solidFill>
              </a:rPr>
              <a:t>Bridge First Steps: Primer 1-5</a:t>
            </a:r>
            <a:endParaRPr lang="en-GB" dirty="0">
              <a:solidFill>
                <a:srgbClr val="7030A0"/>
              </a:solidFill>
            </a:endParaRPr>
          </a:p>
        </p:txBody>
      </p:sp>
      <p:sp>
        <p:nvSpPr>
          <p:cNvPr id="6" name="Slide Number Placeholder 5"/>
          <p:cNvSpPr>
            <a:spLocks noGrp="1"/>
          </p:cNvSpPr>
          <p:nvPr>
            <p:ph type="sldNum" sz="quarter" idx="12"/>
          </p:nvPr>
        </p:nvSpPr>
        <p:spPr/>
        <p:txBody>
          <a:bodyPr/>
          <a:lstStyle/>
          <a:p>
            <a:fld id="{B1021DFB-B5FF-4603-908A-34BC7A1CA3C3}" type="slidenum">
              <a:rPr lang="en-GB" smtClean="0"/>
              <a:t>6</a:t>
            </a:fld>
            <a:endParaRPr lang="en-GB"/>
          </a:p>
        </p:txBody>
      </p:sp>
      <p:sp>
        <p:nvSpPr>
          <p:cNvPr id="11" name="Rectangle: Folded Corner 10">
            <a:extLst>
              <a:ext uri="{FF2B5EF4-FFF2-40B4-BE49-F238E27FC236}">
                <a16:creationId xmlns:a16="http://schemas.microsoft.com/office/drawing/2014/main" id="{F0F47A3A-2324-41E1-94EC-2C556106A66A}"/>
              </a:ext>
            </a:extLst>
          </p:cNvPr>
          <p:cNvSpPr/>
          <p:nvPr/>
        </p:nvSpPr>
        <p:spPr>
          <a:xfrm>
            <a:off x="1043418" y="4382402"/>
            <a:ext cx="4375249" cy="1681477"/>
          </a:xfrm>
          <a:prstGeom prst="foldedCorner">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br>
              <a:rPr lang="en-GB" sz="1400" dirty="0">
                <a:solidFill>
                  <a:srgbClr val="7030A0"/>
                </a:solidFill>
              </a:rPr>
            </a:br>
            <a:endParaRPr lang="en-GB" sz="2200" dirty="0">
              <a:solidFill>
                <a:srgbClr val="7030A0"/>
              </a:solidFill>
            </a:endParaRPr>
          </a:p>
          <a:p>
            <a:pPr algn="ctr"/>
            <a:r>
              <a:rPr lang="en-GB" sz="2200" dirty="0">
                <a:solidFill>
                  <a:schemeClr val="tx1"/>
                </a:solidFill>
              </a:rPr>
              <a:t>Draw trumps when you are worried that the defenders might ruff your winners in other suits.</a:t>
            </a:r>
          </a:p>
          <a:p>
            <a:pPr algn="ctr"/>
            <a:endParaRPr lang="en-GB" sz="2000" dirty="0">
              <a:solidFill>
                <a:schemeClr val="tx1"/>
              </a:solidFill>
            </a:endParaRPr>
          </a:p>
        </p:txBody>
      </p:sp>
      <p:sp>
        <p:nvSpPr>
          <p:cNvPr id="12" name="TextBox 11">
            <a:extLst>
              <a:ext uri="{FF2B5EF4-FFF2-40B4-BE49-F238E27FC236}">
                <a16:creationId xmlns:a16="http://schemas.microsoft.com/office/drawing/2014/main" id="{C29EC83B-4E7D-41EB-9AC7-10016DF86D02}"/>
              </a:ext>
            </a:extLst>
          </p:cNvPr>
          <p:cNvSpPr txBox="1"/>
          <p:nvPr/>
        </p:nvSpPr>
        <p:spPr>
          <a:xfrm>
            <a:off x="9360319" y="910807"/>
            <a:ext cx="1039091" cy="338554"/>
          </a:xfrm>
          <a:prstGeom prst="rect">
            <a:avLst/>
          </a:prstGeom>
          <a:noFill/>
        </p:spPr>
        <p:txBody>
          <a:bodyPr wrap="square" rtlCol="0">
            <a:spAutoFit/>
          </a:bodyPr>
          <a:lstStyle/>
          <a:p>
            <a:r>
              <a:rPr lang="en-GB" sz="1600" dirty="0"/>
              <a:t>Dummy</a:t>
            </a:r>
          </a:p>
        </p:txBody>
      </p:sp>
      <p:graphicFrame>
        <p:nvGraphicFramePr>
          <p:cNvPr id="13" name="Content Placeholder 8">
            <a:extLst>
              <a:ext uri="{FF2B5EF4-FFF2-40B4-BE49-F238E27FC236}">
                <a16:creationId xmlns:a16="http://schemas.microsoft.com/office/drawing/2014/main" id="{23672AFF-B4F4-477C-B75E-21006DFAA266}"/>
              </a:ext>
            </a:extLst>
          </p:cNvPr>
          <p:cNvGraphicFramePr>
            <a:graphicFrameLocks/>
          </p:cNvGraphicFramePr>
          <p:nvPr>
            <p:extLst>
              <p:ext uri="{D42A27DB-BD31-4B8C-83A1-F6EECF244321}">
                <p14:modId xmlns:p14="http://schemas.microsoft.com/office/powerpoint/2010/main" val="239904970"/>
              </p:ext>
            </p:extLst>
          </p:nvPr>
        </p:nvGraphicFramePr>
        <p:xfrm>
          <a:off x="7771249" y="823246"/>
          <a:ext cx="4421902" cy="4817583"/>
        </p:xfrm>
        <a:graphic>
          <a:graphicData uri="http://schemas.openxmlformats.org/drawingml/2006/table">
            <a:tbl>
              <a:tblPr>
                <a:tableStyleId>{5C22544A-7EE6-4342-B048-85BDC9FD1C3A}</a:tableStyleId>
              </a:tblPr>
              <a:tblGrid>
                <a:gridCol w="249535">
                  <a:extLst>
                    <a:ext uri="{9D8B030D-6E8A-4147-A177-3AD203B41FA5}">
                      <a16:colId xmlns:a16="http://schemas.microsoft.com/office/drawing/2014/main" val="2392763542"/>
                    </a:ext>
                  </a:extLst>
                </a:gridCol>
                <a:gridCol w="209168">
                  <a:extLst>
                    <a:ext uri="{9D8B030D-6E8A-4147-A177-3AD203B41FA5}">
                      <a16:colId xmlns:a16="http://schemas.microsoft.com/office/drawing/2014/main" val="2505044801"/>
                    </a:ext>
                  </a:extLst>
                </a:gridCol>
                <a:gridCol w="983461">
                  <a:extLst>
                    <a:ext uri="{9D8B030D-6E8A-4147-A177-3AD203B41FA5}">
                      <a16:colId xmlns:a16="http://schemas.microsoft.com/office/drawing/2014/main" val="1138923964"/>
                    </a:ext>
                  </a:extLst>
                </a:gridCol>
                <a:gridCol w="234857">
                  <a:extLst>
                    <a:ext uri="{9D8B030D-6E8A-4147-A177-3AD203B41FA5}">
                      <a16:colId xmlns:a16="http://schemas.microsoft.com/office/drawing/2014/main" val="3330252821"/>
                    </a:ext>
                  </a:extLst>
                </a:gridCol>
                <a:gridCol w="950087">
                  <a:extLst>
                    <a:ext uri="{9D8B030D-6E8A-4147-A177-3AD203B41FA5}">
                      <a16:colId xmlns:a16="http://schemas.microsoft.com/office/drawing/2014/main" val="3612723360"/>
                    </a:ext>
                  </a:extLst>
                </a:gridCol>
                <a:gridCol w="242543">
                  <a:extLst>
                    <a:ext uri="{9D8B030D-6E8A-4147-A177-3AD203B41FA5}">
                      <a16:colId xmlns:a16="http://schemas.microsoft.com/office/drawing/2014/main" val="751143430"/>
                    </a:ext>
                  </a:extLst>
                </a:gridCol>
                <a:gridCol w="517417">
                  <a:extLst>
                    <a:ext uri="{9D8B030D-6E8A-4147-A177-3AD203B41FA5}">
                      <a16:colId xmlns:a16="http://schemas.microsoft.com/office/drawing/2014/main" val="2613804779"/>
                    </a:ext>
                  </a:extLst>
                </a:gridCol>
                <a:gridCol w="517417">
                  <a:extLst>
                    <a:ext uri="{9D8B030D-6E8A-4147-A177-3AD203B41FA5}">
                      <a16:colId xmlns:a16="http://schemas.microsoft.com/office/drawing/2014/main" val="3503937601"/>
                    </a:ext>
                  </a:extLst>
                </a:gridCol>
                <a:gridCol w="517417">
                  <a:extLst>
                    <a:ext uri="{9D8B030D-6E8A-4147-A177-3AD203B41FA5}">
                      <a16:colId xmlns:a16="http://schemas.microsoft.com/office/drawing/2014/main" val="625761943"/>
                    </a:ext>
                  </a:extLst>
                </a:gridCol>
              </a:tblGrid>
              <a:tr h="373674">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980663265"/>
                  </a:ext>
                </a:extLst>
              </a:tr>
              <a:tr h="290946">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AQ862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616110286"/>
                  </a:ext>
                </a:extLst>
              </a:tr>
              <a:tr h="28055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gridSpan="2">
                  <a:txBody>
                    <a:bodyPr/>
                    <a:lstStyle/>
                    <a:p>
                      <a:pPr algn="ctr" fontAlgn="b"/>
                      <a:endParaRPr lang="en-GB" sz="1800" b="1"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h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1"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ctr"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830758263"/>
                  </a:ext>
                </a:extLst>
              </a:tr>
              <a:tr h="270164">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algn="l" defTabSz="914400" rtl="0" eaLnBrk="1" fontAlgn="b" latinLnBrk="0" hangingPunct="1"/>
                      <a:r>
                        <a:rPr lang="en-GB" sz="2000" b="1" i="0" u="none" strike="noStrike" kern="1200" dirty="0">
                          <a:solidFill>
                            <a:srgbClr val="000000"/>
                          </a:solidFill>
                          <a:effectLst/>
                          <a:latin typeface="Calibri" panose="020F0502020204030204" pitchFamily="34" charset="0"/>
                          <a:ea typeface="+mn-ea"/>
                          <a:cs typeface="+mn-cs"/>
                        </a:rPr>
                        <a:t>873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65869494"/>
                  </a:ext>
                </a:extLst>
              </a:tr>
              <a:tr h="218209">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J98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199826984"/>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N.</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724839568"/>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fontAlgn="ctr"/>
                      <a:r>
                        <a:rPr lang="en-GB" sz="1800" u="none" strike="noStrike" dirty="0">
                          <a:effectLst/>
                        </a:rPr>
                        <a:t>W</a:t>
                      </a:r>
                      <a:endParaRPr lang="en-GB" sz="18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3175" cap="flat" cmpd="sng" algn="ctr">
                      <a:solidFill>
                        <a:srgbClr val="92D050"/>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rowSpan="2">
                  <a:txBody>
                    <a:bodyPr/>
                    <a:lstStyle/>
                    <a:p>
                      <a:pPr algn="r" fontAlgn="ctr"/>
                      <a:r>
                        <a:rPr lang="en-GB" sz="1800" u="none" strike="noStrike" dirty="0">
                          <a:effectLst/>
                        </a:rPr>
                        <a:t>E.  </a:t>
                      </a:r>
                      <a:endParaRPr lang="en-GB" sz="1800" b="0" i="0" u="none" strike="noStrike" dirty="0">
                        <a:solidFill>
                          <a:srgbClr val="000000"/>
                        </a:solidFill>
                        <a:effectLst/>
                        <a:latin typeface="Calibri" panose="020F0502020204030204" pitchFamily="34" charset="0"/>
                      </a:endParaRPr>
                    </a:p>
                  </a:txBody>
                  <a:tcPr marL="9525" marR="9525" marT="9525" marB="0" anchor="ctr">
                    <a:lnL w="31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3175" cap="flat" cmpd="sng" algn="ctr">
                      <a:solidFill>
                        <a:srgbClr val="92D05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58144967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542216115"/>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
                      <a:r>
                        <a:rPr lang="en-GB" sz="1800" u="none" strike="noStrike" dirty="0">
                          <a:effectLst/>
                        </a:rPr>
                        <a:t>S.</a:t>
                      </a:r>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hMerge="1">
                  <a:txBody>
                    <a:bodyPr/>
                    <a:lstStyle/>
                    <a:p>
                      <a:endParaRPr lang="en-GB"/>
                    </a:p>
                  </a:txBody>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241817403"/>
                  </a:ext>
                </a:extLst>
              </a:tr>
              <a:tr h="34822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latin typeface="Symbol" panose="05050102010706020507" pitchFamily="18" charset="2"/>
                        </a:rPr>
                        <a:t>ª</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KJ7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B w="12700" cap="flat" cmpd="sng" algn="ctr">
                      <a:noFill/>
                      <a:prstDash val="solid"/>
                      <a:round/>
                      <a:headEnd type="none" w="med" len="med"/>
                      <a:tailEnd type="none" w="med" len="med"/>
                    </a:lnB>
                    <a:noFill/>
                  </a:tcPr>
                </a:tc>
                <a:extLst>
                  <a:ext uri="{0D108BD9-81ED-4DB2-BD59-A6C34878D82A}">
                    <a16:rowId xmlns:a16="http://schemas.microsoft.com/office/drawing/2014/main" val="2514126731"/>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AK543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fontAlgn="b" latinLnBrk="0" hangingPunct="1"/>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00236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solidFill>
                            <a:srgbClr val="FF0000"/>
                          </a:solidFill>
                          <a:effectLst/>
                          <a:latin typeface="Symbol" panose="05050102010706020507" pitchFamily="18" charset="2"/>
                        </a:rPr>
                        <a:t>¨</a:t>
                      </a:r>
                      <a:endParaRPr lang="en-GB" sz="1800" b="0" i="0" u="none" strike="noStrike" dirty="0">
                        <a:solidFill>
                          <a:srgbClr val="FF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Q</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3099378"/>
                  </a:ext>
                </a:extLst>
              </a:tr>
              <a:tr h="387208">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noFill/>
                  </a:tcPr>
                </a:tc>
                <a:tc>
                  <a:txBody>
                    <a:bodyPr/>
                    <a:lstStyle/>
                    <a:p>
                      <a:pPr algn="l" fontAlgn="b"/>
                      <a:r>
                        <a:rPr lang="en-GB" sz="1800" u="none" strike="noStrike" dirty="0">
                          <a:effectLst/>
                          <a:latin typeface="Symbol" panose="05050102010706020507" pitchFamily="18" charset="2"/>
                        </a:rPr>
                        <a:t>§</a:t>
                      </a:r>
                      <a:endParaRPr lang="en-GB" sz="1800" b="0" i="0" u="none" strike="noStrike" dirty="0">
                        <a:solidFill>
                          <a:srgbClr val="000000"/>
                        </a:solidFill>
                        <a:effectLst/>
                        <a:latin typeface="Symbol" panose="05050102010706020507" pitchFamily="18" charset="2"/>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b"/>
                      <a:r>
                        <a:rPr lang="en-GB" sz="2000" b="1" i="0" u="none" strike="noStrike" dirty="0">
                          <a:solidFill>
                            <a:srgbClr val="000000"/>
                          </a:solidFill>
                          <a:effectLst/>
                          <a:latin typeface="Calibri" panose="020F0502020204030204" pitchFamily="34" charset="0"/>
                        </a:rPr>
                        <a:t>AKQ4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endParaRPr lang="en-GB" sz="18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noFill/>
                  </a:tcPr>
                </a:tc>
                <a:tc>
                  <a:txBody>
                    <a:bodyPr/>
                    <a:lstStyle/>
                    <a:p>
                      <a:endParaRPr lang="en-GB" sz="1800" b="0" i="0" u="none" strike="noStrike" kern="1200" dirty="0">
                        <a:solidFill>
                          <a:srgbClr val="000000"/>
                        </a:solidFill>
                        <a:effectLst/>
                        <a:latin typeface="Calibri" panose="020F0502020204030204" pitchFamily="34" charset="0"/>
                        <a:ea typeface="+mn-ea"/>
                        <a:cs typeface="+mn-cs"/>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800" dirty="0"/>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0583513"/>
                  </a:ext>
                </a:extLst>
              </a:tr>
              <a:tr h="272865">
                <a:tc>
                  <a:txBody>
                    <a:bodyPr/>
                    <a:lstStyle/>
                    <a:p>
                      <a:pPr algn="l" fontAlgn="b"/>
                      <a:r>
                        <a:rPr lang="en-GB" sz="1800" u="none" strike="noStrike">
                          <a:effectLst/>
                        </a:rPr>
                        <a:t> </a:t>
                      </a:r>
                      <a:endParaRPr lang="en-GB" sz="18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a:effectLst/>
                        </a:rPr>
                        <a:t> </a:t>
                      </a:r>
                      <a:endParaRPr lang="en-GB" sz="1800" b="0" i="0" u="none" strike="noStrike">
                        <a:solidFill>
                          <a:srgbClr val="000000"/>
                        </a:solidFill>
                        <a:effectLst/>
                        <a:latin typeface="Symbol" panose="05050102010706020507" pitchFamily="18" charset="2"/>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tc>
                  <a:txBody>
                    <a:bodyPr/>
                    <a:lstStyle/>
                    <a:p>
                      <a:pPr algn="l" fontAlgn="b"/>
                      <a:r>
                        <a:rPr lang="en-GB" sz="1800" u="none" strike="noStrike" dirty="0">
                          <a:effectLst/>
                        </a:rPr>
                        <a:t> </a:t>
                      </a:r>
                      <a:endParaRPr lang="en-GB" sz="1800" b="0" i="0" u="none" strike="noStrike" dirty="0">
                        <a:solidFill>
                          <a:srgbClr val="000000"/>
                        </a:solidFill>
                        <a:effectLst/>
                        <a:latin typeface="Calibri" panose="020F0502020204030204" pitchFamily="34" charset="0"/>
                      </a:endParaRPr>
                    </a:p>
                  </a:txBody>
                  <a:tcPr marL="9525" marR="9525" marT="9525"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2188989651"/>
                  </a:ext>
                </a:extLst>
              </a:tr>
            </a:tbl>
          </a:graphicData>
        </a:graphic>
      </p:graphicFrame>
    </p:spTree>
    <p:extLst>
      <p:ext uri="{BB962C8B-B14F-4D97-AF65-F5344CB8AC3E}">
        <p14:creationId xmlns:p14="http://schemas.microsoft.com/office/powerpoint/2010/main" val="99064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10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20600171">
            <a:off x="497753" y="1626315"/>
            <a:ext cx="9098975" cy="1251266"/>
          </a:xfrm>
        </p:spPr>
        <p:txBody>
          <a:bodyPr>
            <a:normAutofit/>
          </a:bodyPr>
          <a:lstStyle/>
          <a:p>
            <a:pPr marL="0" indent="0" algn="ctr">
              <a:lnSpc>
                <a:spcPct val="120000"/>
              </a:lnSpc>
              <a:buNone/>
            </a:pPr>
            <a:r>
              <a:rPr lang="en-GB" sz="6000" dirty="0">
                <a:solidFill>
                  <a:srgbClr val="7030A0"/>
                </a:solidFill>
                <a:effectLst>
                  <a:outerShdw blurRad="50800" dist="50800" dir="5400000" algn="ctr" rotWithShape="0">
                    <a:srgbClr val="7030A0"/>
                  </a:outerShdw>
                </a:effectLst>
              </a:rPr>
              <a:t>Let’s play some hands</a:t>
            </a:r>
            <a:endParaRPr lang="en-GB" dirty="0">
              <a:solidFill>
                <a:srgbClr val="7030A0"/>
              </a:solidFill>
            </a:endParaRPr>
          </a:p>
        </p:txBody>
      </p:sp>
      <p:sp>
        <p:nvSpPr>
          <p:cNvPr id="4" name="Date Placeholder 3"/>
          <p:cNvSpPr>
            <a:spLocks noGrp="1"/>
          </p:cNvSpPr>
          <p:nvPr>
            <p:ph type="dt" sz="half" idx="10"/>
          </p:nvPr>
        </p:nvSpPr>
        <p:spPr/>
        <p:txBody>
          <a:bodyPr/>
          <a:lstStyle/>
          <a:p>
            <a:fld id="{44347C71-29FA-4F85-A024-EC2D7AEC2867}" type="datetime5">
              <a:rPr lang="en-GB" smtClean="0"/>
              <a:t>11-Oct-18</a:t>
            </a:fld>
            <a:endParaRPr lang="en-GB"/>
          </a:p>
        </p:txBody>
      </p:sp>
      <p:sp>
        <p:nvSpPr>
          <p:cNvPr id="5" name="Footer Placeholder 4"/>
          <p:cNvSpPr>
            <a:spLocks noGrp="1"/>
          </p:cNvSpPr>
          <p:nvPr>
            <p:ph type="ftr" sz="quarter" idx="11"/>
          </p:nvPr>
        </p:nvSpPr>
        <p:spPr/>
        <p:txBody>
          <a:bodyPr/>
          <a:lstStyle/>
          <a:p>
            <a:r>
              <a:rPr lang="en-GB" b="1">
                <a:solidFill>
                  <a:srgbClr val="7030A0"/>
                </a:solidFill>
              </a:rPr>
              <a:t>Bridge First Steps: Primer 1-5</a:t>
            </a:r>
            <a:endParaRPr lang="en-GB" b="1" dirty="0">
              <a:solidFill>
                <a:srgbClr val="7030A0"/>
              </a:solidFill>
            </a:endParaRPr>
          </a:p>
        </p:txBody>
      </p:sp>
      <p:sp>
        <p:nvSpPr>
          <p:cNvPr id="6" name="Slide Number Placeholder 5"/>
          <p:cNvSpPr>
            <a:spLocks noGrp="1"/>
          </p:cNvSpPr>
          <p:nvPr>
            <p:ph type="sldNum" sz="quarter" idx="12"/>
          </p:nvPr>
        </p:nvSpPr>
        <p:spPr>
          <a:xfrm>
            <a:off x="8610600" y="6295151"/>
            <a:ext cx="2743200" cy="365125"/>
          </a:xfrm>
        </p:spPr>
        <p:txBody>
          <a:bodyPr/>
          <a:lstStyle/>
          <a:p>
            <a:fld id="{B1021DFB-B5FF-4603-908A-34BC7A1CA3C3}" type="slidenum">
              <a:rPr lang="en-GB" smtClean="0"/>
              <a:t>7</a:t>
            </a:fld>
            <a:endParaRPr lang="en-GB"/>
          </a:p>
        </p:txBody>
      </p:sp>
      <p:pic>
        <p:nvPicPr>
          <p:cNvPr id="1026" name="Picture 2" descr="Image result for pictures of people playing brid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1012" y="2729785"/>
            <a:ext cx="25527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C32EFA11-F09A-47FD-A631-F2BCC31A5D75}"/>
              </a:ext>
            </a:extLst>
          </p:cNvPr>
          <p:cNvPicPr>
            <a:picLocks noChangeAspect="1"/>
          </p:cNvPicPr>
          <p:nvPr/>
        </p:nvPicPr>
        <p:blipFill>
          <a:blip r:embed="rId4"/>
          <a:stretch>
            <a:fillRect/>
          </a:stretch>
        </p:blipFill>
        <p:spPr>
          <a:xfrm>
            <a:off x="9405466" y="453358"/>
            <a:ext cx="2365322" cy="2526074"/>
          </a:xfrm>
          <a:prstGeom prst="rect">
            <a:avLst/>
          </a:prstGeom>
        </p:spPr>
      </p:pic>
      <p:sp>
        <p:nvSpPr>
          <p:cNvPr id="9" name="Rectangle: Folded Corner 8">
            <a:extLst>
              <a:ext uri="{FF2B5EF4-FFF2-40B4-BE49-F238E27FC236}">
                <a16:creationId xmlns:a16="http://schemas.microsoft.com/office/drawing/2014/main" id="{621FBC4F-B1AF-4D94-B392-F244EED3ABB3}"/>
              </a:ext>
            </a:extLst>
          </p:cNvPr>
          <p:cNvSpPr/>
          <p:nvPr/>
        </p:nvSpPr>
        <p:spPr>
          <a:xfrm>
            <a:off x="724573" y="4115535"/>
            <a:ext cx="4016760" cy="2048198"/>
          </a:xfrm>
          <a:prstGeom prst="foldedCorner">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r>
              <a:rPr lang="en-GB" sz="1400" dirty="0">
                <a:solidFill>
                  <a:srgbClr val="7030A0"/>
                </a:solidFill>
              </a:rPr>
            </a:br>
            <a:r>
              <a:rPr lang="en-GB" sz="2000" dirty="0">
                <a:solidFill>
                  <a:srgbClr val="7030A0"/>
                </a:solidFill>
              </a:rPr>
              <a:t>Remember: The scoring table </a:t>
            </a:r>
          </a:p>
          <a:p>
            <a:pPr algn="ctr"/>
            <a:r>
              <a:rPr lang="en-GB" sz="2000" dirty="0">
                <a:solidFill>
                  <a:srgbClr val="7030A0"/>
                </a:solidFill>
              </a:rPr>
              <a:t>    </a:t>
            </a:r>
            <a:r>
              <a:rPr lang="en-GB" sz="2000" dirty="0">
                <a:solidFill>
                  <a:schemeClr val="tx1"/>
                </a:solidFill>
              </a:rPr>
              <a:t>NT:   40 + 30 +…</a:t>
            </a:r>
            <a:br>
              <a:rPr lang="en-GB" sz="2000" dirty="0">
                <a:solidFill>
                  <a:schemeClr val="tx1"/>
                </a:solidFill>
              </a:rPr>
            </a:br>
            <a:r>
              <a:rPr lang="en-GB" sz="2000" dirty="0">
                <a:solidFill>
                  <a:schemeClr val="tx1"/>
                </a:solidFill>
              </a:rPr>
              <a:t>H &amp; S:  30 + 30 + …</a:t>
            </a:r>
          </a:p>
          <a:p>
            <a:pPr algn="ctr"/>
            <a:r>
              <a:rPr lang="en-GB" sz="2000" dirty="0">
                <a:solidFill>
                  <a:schemeClr val="tx1"/>
                </a:solidFill>
              </a:rPr>
              <a:t>C &amp; D:  20 + 20 + …</a:t>
            </a:r>
          </a:p>
          <a:p>
            <a:pPr algn="ctr"/>
            <a:endParaRPr lang="en-GB" sz="2000" dirty="0">
              <a:solidFill>
                <a:schemeClr val="tx1"/>
              </a:solidFill>
            </a:endParaRPr>
          </a:p>
          <a:p>
            <a:pPr algn="ctr"/>
            <a:r>
              <a:rPr lang="en-GB" sz="2000" dirty="0">
                <a:solidFill>
                  <a:schemeClr val="tx1"/>
                </a:solidFill>
              </a:rPr>
              <a:t>100 points or more for game</a:t>
            </a:r>
          </a:p>
        </p:txBody>
      </p:sp>
    </p:spTree>
    <p:extLst>
      <p:ext uri="{BB962C8B-B14F-4D97-AF65-F5344CB8AC3E}">
        <p14:creationId xmlns:p14="http://schemas.microsoft.com/office/powerpoint/2010/main" val="30654982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5998</TotalTime>
  <Words>833</Words>
  <Application>Microsoft Office PowerPoint</Application>
  <PresentationFormat>Widescreen</PresentationFormat>
  <Paragraphs>305</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Symbol</vt:lpstr>
      <vt:lpstr>Wingdings</vt:lpstr>
      <vt:lpstr>Office Theme</vt:lpstr>
      <vt:lpstr>Bridge First Steps Primer  Lesson 5: Suit You Sir</vt:lpstr>
      <vt:lpstr>A hand for No Trumps?</vt:lpstr>
      <vt:lpstr>What’s so great about trumps?</vt:lpstr>
      <vt:lpstr>Scoring for trump contracts</vt:lpstr>
      <vt:lpstr>A hand for a suit contract</vt:lpstr>
      <vt:lpstr>Managing the trump suit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 Bidding</dc:title>
  <dc:creator>Ian Grant</dc:creator>
  <cp:lastModifiedBy>First Steps</cp:lastModifiedBy>
  <cp:revision>318</cp:revision>
  <cp:lastPrinted>2018-10-11T12:22:23Z</cp:lastPrinted>
  <dcterms:created xsi:type="dcterms:W3CDTF">2017-01-12T11:44:41Z</dcterms:created>
  <dcterms:modified xsi:type="dcterms:W3CDTF">2018-10-11T12:22:30Z</dcterms:modified>
</cp:coreProperties>
</file>