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13" r:id="rId3"/>
    <p:sldId id="321" r:id="rId4"/>
    <p:sldId id="316" r:id="rId5"/>
    <p:sldId id="317" r:id="rId6"/>
    <p:sldId id="323" r:id="rId7"/>
  </p:sldIdLst>
  <p:sldSz cx="12192000" cy="6858000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AFDDB66-5A8E-426C-B075-10A56F1ED968}">
          <p14:sldIdLst>
            <p14:sldId id="256"/>
            <p14:sldId id="313"/>
            <p14:sldId id="321"/>
            <p14:sldId id="316"/>
            <p14:sldId id="317"/>
            <p14:sldId id="32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9992"/>
    <a:srgbClr val="F02010"/>
    <a:srgbClr val="A751BF"/>
    <a:srgbClr val="00B7E2"/>
    <a:srgbClr val="9BDADD"/>
    <a:srgbClr val="CCFFFF"/>
    <a:srgbClr val="F187E2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5" autoAdjust="0"/>
    <p:restoredTop sz="86410" autoAdjust="0"/>
  </p:normalViewPr>
  <p:slideViewPr>
    <p:cSldViewPr snapToGrid="0" showGuides="1">
      <p:cViewPr varScale="1">
        <p:scale>
          <a:sx n="68" d="100"/>
          <a:sy n="68" d="100"/>
        </p:scale>
        <p:origin x="619" y="149"/>
      </p:cViewPr>
      <p:guideLst>
        <p:guide orient="horz" pos="2184"/>
        <p:guide pos="3840"/>
      </p:guideLst>
    </p:cSldViewPr>
  </p:slideViewPr>
  <p:outlineViewPr>
    <p:cViewPr>
      <p:scale>
        <a:sx n="33" d="100"/>
        <a:sy n="33" d="100"/>
      </p:scale>
      <p:origin x="0" y="-508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932"/>
    </p:cViewPr>
  </p:sorterViewPr>
  <p:notesViewPr>
    <p:cSldViewPr snapToGrid="0" showGuides="1">
      <p:cViewPr varScale="1">
        <p:scale>
          <a:sx n="81" d="100"/>
          <a:sy n="81" d="100"/>
        </p:scale>
        <p:origin x="3174" y="102"/>
      </p:cViewPr>
      <p:guideLst>
        <p:guide orient="horz" pos="3224"/>
        <p:guide pos="223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78427" cy="513508"/>
          </a:xfrm>
          <a:prstGeom prst="rect">
            <a:avLst/>
          </a:prstGeom>
        </p:spPr>
        <p:txBody>
          <a:bodyPr vert="horz" lIns="99072" tIns="49536" rIns="99072" bIns="49536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9072" tIns="49536" rIns="99072" bIns="49536" rtlCol="0"/>
          <a:lstStyle>
            <a:lvl1pPr algn="r">
              <a:defRPr sz="1300"/>
            </a:lvl1pPr>
          </a:lstStyle>
          <a:p>
            <a:fld id="{BB6114D1-7149-4090-A100-04CA07ED3EFF}" type="datetimeFigureOut">
              <a:rPr lang="en-GB" smtClean="0"/>
              <a:t>19/09/2018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4188" y="1279525"/>
            <a:ext cx="6135687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2" tIns="49536" rIns="99072" bIns="49536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8"/>
            <a:ext cx="5683250" cy="4029879"/>
          </a:xfrm>
          <a:prstGeom prst="rect">
            <a:avLst/>
          </a:prstGeom>
        </p:spPr>
        <p:txBody>
          <a:bodyPr vert="horz" lIns="99072" tIns="49536" rIns="99072" bIns="49536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721107"/>
            <a:ext cx="3078427" cy="513507"/>
          </a:xfrm>
          <a:prstGeom prst="rect">
            <a:avLst/>
          </a:prstGeom>
        </p:spPr>
        <p:txBody>
          <a:bodyPr vert="horz" lIns="99072" tIns="49536" rIns="99072" bIns="49536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3" y="9721107"/>
            <a:ext cx="3078427" cy="513507"/>
          </a:xfrm>
          <a:prstGeom prst="rect">
            <a:avLst/>
          </a:prstGeom>
        </p:spPr>
        <p:txBody>
          <a:bodyPr vert="horz" lIns="99072" tIns="49536" rIns="99072" bIns="49536" rtlCol="0" anchor="b"/>
          <a:lstStyle>
            <a:lvl1pPr algn="r">
              <a:defRPr sz="1300"/>
            </a:lvl1pPr>
          </a:lstStyle>
          <a:p>
            <a:fld id="{363D31CC-9FB9-4002-9AA9-476423910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6918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D31CC-9FB9-4002-9AA9-4764239108B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9521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D31CC-9FB9-4002-9AA9-4764239108B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08034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D31CC-9FB9-4002-9AA9-4764239108B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406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C01AB-6DE9-4214-93C9-3D0FE8E9D967}" type="datetime5">
              <a:rPr lang="en-GB" smtClean="0"/>
              <a:t>19-Sep-18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4595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CFCCD-46BE-450D-B771-3DF4D7646E75}" type="datetime5">
              <a:rPr lang="en-GB" smtClean="0"/>
              <a:t>19-Sep-18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086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5456E-972B-4A10-9F3B-585994B3127A}" type="datetime5">
              <a:rPr lang="en-GB" smtClean="0"/>
              <a:t>19-Sep-18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886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05D70-272B-4FD4-A271-BC8B2FEF7843}" type="datetime5">
              <a:rPr lang="en-GB" smtClean="0"/>
              <a:t>19-Sep-18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631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B36F6-42CE-4EEC-9699-52691801743F}" type="datetime5">
              <a:rPr lang="en-GB" smtClean="0"/>
              <a:t>19-Sep-18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939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2456-ED16-4C4B-8BDE-497802E8C10B}" type="datetime5">
              <a:rPr lang="en-GB" smtClean="0"/>
              <a:t>19-Sep-18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051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BFC59-DABC-4627-959E-39E2B95C7287}" type="datetime5">
              <a:rPr lang="en-GB" smtClean="0"/>
              <a:t>19-Sep-18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1-4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888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E50B-EABE-40E3-AF9D-D883933A1FAD}" type="datetime5">
              <a:rPr lang="en-GB" smtClean="0"/>
              <a:t>19-Sep-18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789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526D6-5EF3-4865-8E4A-ED318310A7E5}" type="datetime5">
              <a:rPr lang="en-GB" smtClean="0"/>
              <a:t>19-Sep-18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38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906DF-9ED7-458D-8FC5-AC2C71DED56A}" type="datetime5">
              <a:rPr lang="en-GB" smtClean="0"/>
              <a:t>19-Sep-18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523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0481B-EB9A-4AE5-BFE0-5584638FDD64}" type="datetime5">
              <a:rPr lang="en-GB" smtClean="0"/>
              <a:t>19-Sep-18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Bridge First Steps: Primer 1-4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34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B23D7-06FA-496F-A4B5-5E31ADA6590F}" type="datetime5">
              <a:rPr lang="en-GB" smtClean="0"/>
              <a:t>19-Sep-18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Bridge First Steps: Primer 1-4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21DFB-B5FF-4603-908A-34BC7A1CA3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5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929391"/>
          </a:xfrm>
        </p:spPr>
        <p:txBody>
          <a:bodyPr anchor="b"/>
          <a:lstStyle/>
          <a:p>
            <a:r>
              <a:rPr lang="en-GB" dirty="0"/>
              <a:t>Ian and Julie Grant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42424" y="5118214"/>
            <a:ext cx="1051152" cy="112259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7713" y="702129"/>
            <a:ext cx="1320574" cy="11811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6148" y="216354"/>
            <a:ext cx="2848779" cy="607695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sz="7200" b="1" dirty="0">
                <a:solidFill>
                  <a:srgbClr val="7030A0"/>
                </a:solidFill>
              </a:rPr>
              <a:t>Bridge First Steps</a:t>
            </a:r>
            <a:br>
              <a:rPr lang="en-GB" dirty="0"/>
            </a:br>
            <a:r>
              <a:rPr lang="en-GB" dirty="0">
                <a:solidFill>
                  <a:srgbClr val="7030A0"/>
                </a:solidFill>
              </a:rPr>
              <a:t>Primer</a:t>
            </a:r>
            <a:br>
              <a:rPr lang="en-GB" sz="4000" dirty="0"/>
            </a:br>
            <a:r>
              <a:rPr lang="en-GB" sz="4000" dirty="0"/>
              <a:t>Lesson 4: How did you do?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b="1">
                <a:solidFill>
                  <a:srgbClr val="7030A0"/>
                </a:solidFill>
              </a:rPr>
              <a:t>Bridge First Steps: Primer 1-4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4012F-569A-47C1-90A7-70347C9E622F}" type="datetime5">
              <a:rPr lang="en-GB" smtClean="0"/>
              <a:t>19-Sep-18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21DFB-B5FF-4603-908A-34BC7A1CA3C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592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3670"/>
          </a:xfrm>
        </p:spPr>
        <p:txBody>
          <a:bodyPr/>
          <a:lstStyle/>
          <a:p>
            <a:r>
              <a:rPr lang="en-GB" b="1" dirty="0">
                <a:solidFill>
                  <a:srgbClr val="7030A0"/>
                </a:solidFill>
              </a:rPr>
              <a:t>What have we learnt so far?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2402"/>
            <a:ext cx="8046156" cy="8347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/>
              <a:t>Bridge is a trick taking game;  the more tricks you take the better you do.</a:t>
            </a:r>
          </a:p>
          <a:p>
            <a:pPr marL="457200" indent="-457200">
              <a:buFont typeface="+mj-lt"/>
              <a:buAutoNum type="arabicPeriod"/>
            </a:pPr>
            <a:endParaRPr lang="en-GB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E996A-14ED-4085-A453-988645DAC956}" type="datetime5">
              <a:rPr lang="en-GB" smtClean="0"/>
              <a:t>19-Sep-18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09787"/>
            <a:ext cx="4114800" cy="365125"/>
          </a:xfrm>
        </p:spPr>
        <p:txBody>
          <a:bodyPr/>
          <a:lstStyle/>
          <a:p>
            <a:r>
              <a:rPr lang="en-GB" b="1">
                <a:solidFill>
                  <a:srgbClr val="7030A0"/>
                </a:solidFill>
              </a:rPr>
              <a:t>Bridge First Steps: Primer 1-4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37108"/>
            <a:ext cx="2743200" cy="365125"/>
          </a:xfrm>
        </p:spPr>
        <p:txBody>
          <a:bodyPr/>
          <a:lstStyle/>
          <a:p>
            <a:fld id="{B1021DFB-B5FF-4603-908A-34BC7A1CA3C3}" type="slidenum">
              <a:rPr lang="en-GB" smtClean="0"/>
              <a:t>2</a:t>
            </a:fld>
            <a:endParaRPr lang="en-GB"/>
          </a:p>
        </p:txBody>
      </p:sp>
      <p:sp>
        <p:nvSpPr>
          <p:cNvPr id="7" name="AutoShape 2" descr="Image result for contract picture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838200" y="2222859"/>
            <a:ext cx="931051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GB" sz="2200" u="sng" dirty="0"/>
              <a:t>Playing the Hands</a:t>
            </a:r>
            <a:br>
              <a:rPr lang="en-GB" sz="2200" dirty="0"/>
            </a:br>
            <a:r>
              <a:rPr lang="en-GB" sz="2200" dirty="0"/>
              <a:t>We have played a number of hands with no trumps.</a:t>
            </a:r>
          </a:p>
          <a:p>
            <a:pPr>
              <a:spcBef>
                <a:spcPts val="1200"/>
              </a:spcBef>
            </a:pPr>
            <a:r>
              <a:rPr lang="en-GB" sz="2200" dirty="0"/>
              <a:t>We have learnt that not only do we win tricks with top honour cards but we can also take tricks with small cards when we have a long suit to run.</a:t>
            </a:r>
          </a:p>
          <a:p>
            <a:pPr>
              <a:spcBef>
                <a:spcPts val="1200"/>
              </a:spcBef>
            </a:pPr>
            <a:r>
              <a:rPr lang="en-GB" sz="2200" dirty="0"/>
              <a:t>So when we are declarer, to ensure we make those small cards too, we need to assess the hand to see how we can play to make the most tricks.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DAAF142-A4F1-4542-9F20-E3C7B250B6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63311">
            <a:off x="8798808" y="498933"/>
            <a:ext cx="3038475" cy="166687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E4CD4BF-5693-4E74-A9D7-D35693D4813C}"/>
              </a:ext>
            </a:extLst>
          </p:cNvPr>
          <p:cNvSpPr txBox="1"/>
          <p:nvPr/>
        </p:nvSpPr>
        <p:spPr>
          <a:xfrm>
            <a:off x="838200" y="4941703"/>
            <a:ext cx="1036037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/>
              <a:t>Setting our Target</a:t>
            </a:r>
          </a:p>
          <a:p>
            <a:r>
              <a:rPr lang="en-US" sz="2200" dirty="0"/>
              <a:t>But what we haven’t covered yet is that we should declare up front how many tricks we are aiming to take.</a:t>
            </a:r>
          </a:p>
        </p:txBody>
      </p:sp>
    </p:spTree>
    <p:extLst>
      <p:ext uri="{BB962C8B-B14F-4D97-AF65-F5344CB8AC3E}">
        <p14:creationId xmlns:p14="http://schemas.microsoft.com/office/powerpoint/2010/main" val="2255100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3670"/>
          </a:xfrm>
        </p:spPr>
        <p:txBody>
          <a:bodyPr/>
          <a:lstStyle/>
          <a:p>
            <a:r>
              <a:rPr lang="en-GB" b="1" dirty="0">
                <a:solidFill>
                  <a:srgbClr val="7030A0"/>
                </a:solidFill>
              </a:rPr>
              <a:t>What is a contract?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0406" y="1162904"/>
            <a:ext cx="7538157" cy="8347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200" dirty="0"/>
              <a:t>A contract is an undertaking to make a number of tricks greater than six. </a:t>
            </a:r>
          </a:p>
          <a:p>
            <a:pPr marL="457200" indent="-457200">
              <a:buFont typeface="+mj-lt"/>
              <a:buAutoNum type="arabicPeriod"/>
            </a:pPr>
            <a:endParaRPr lang="en-GB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737E0-3221-4D85-93C8-160F4E329FC4}" type="datetime5">
              <a:rPr lang="en-GB" smtClean="0"/>
              <a:t>19-Sep-18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09787"/>
            <a:ext cx="4114800" cy="365125"/>
          </a:xfrm>
        </p:spPr>
        <p:txBody>
          <a:bodyPr/>
          <a:lstStyle/>
          <a:p>
            <a:r>
              <a:rPr lang="en-GB" b="1">
                <a:solidFill>
                  <a:srgbClr val="7030A0"/>
                </a:solidFill>
              </a:rPr>
              <a:t>Bridge First Steps: Primer 1-4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37108"/>
            <a:ext cx="2743200" cy="365125"/>
          </a:xfrm>
        </p:spPr>
        <p:txBody>
          <a:bodyPr/>
          <a:lstStyle/>
          <a:p>
            <a:fld id="{B1021DFB-B5FF-4603-908A-34BC7A1CA3C3}" type="slidenum">
              <a:rPr lang="en-GB" smtClean="0"/>
              <a:t>3</a:t>
            </a:fld>
            <a:endParaRPr lang="en-GB" dirty="0"/>
          </a:p>
        </p:txBody>
      </p:sp>
      <p:sp>
        <p:nvSpPr>
          <p:cNvPr id="7" name="AutoShape 2" descr="Image result for contract picture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832112" y="1995606"/>
            <a:ext cx="83570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A game contract is one which scores 100 points or more and this attracts a bonus; so making game (if you can) is very important.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0406" y="3169735"/>
            <a:ext cx="89393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In </a:t>
            </a:r>
            <a:r>
              <a:rPr lang="en-GB" sz="2200" dirty="0" err="1"/>
              <a:t>MiniBridge</a:t>
            </a:r>
            <a:r>
              <a:rPr lang="en-GB" sz="2200" dirty="0"/>
              <a:t> you can choose to play in a part-score or game contract.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80406" y="4862912"/>
            <a:ext cx="6684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u="sng" dirty="0"/>
              <a:t>How do I choose?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0406" y="5278789"/>
            <a:ext cx="99314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The simple rule for </a:t>
            </a:r>
            <a:r>
              <a:rPr lang="en-GB" sz="2200" dirty="0" err="1"/>
              <a:t>MiniBridge</a:t>
            </a:r>
            <a:r>
              <a:rPr lang="en-GB" sz="2200" dirty="0"/>
              <a:t> and no trump contracts is that you try for game with a combined High Card Points (HCP) total of 25 or more.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0406" y="3923851"/>
            <a:ext cx="1065523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However, you can only gain the game bonus if you declare that you are trying for game at the start of the hand. </a:t>
            </a:r>
          </a:p>
        </p:txBody>
      </p:sp>
      <p:sp>
        <p:nvSpPr>
          <p:cNvPr id="9" name="AutoShape 2" descr="Image result for clip art contract">
            <a:extLst>
              <a:ext uri="{FF2B5EF4-FFF2-40B4-BE49-F238E27FC236}">
                <a16:creationId xmlns:a16="http://schemas.microsoft.com/office/drawing/2014/main" id="{982B7C5D-F1E4-4765-893F-C4CBAB667D6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CD66428-3D04-4BA2-B7F7-E6F4E34B8B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7537" y="557067"/>
            <a:ext cx="2831065" cy="3216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241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3670"/>
          </a:xfrm>
        </p:spPr>
        <p:txBody>
          <a:bodyPr/>
          <a:lstStyle/>
          <a:p>
            <a:r>
              <a:rPr lang="en-GB" b="1" dirty="0">
                <a:solidFill>
                  <a:srgbClr val="7030A0"/>
                </a:solidFill>
              </a:rPr>
              <a:t>What happens if we make our contract?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3954" y="1131711"/>
            <a:ext cx="7058892" cy="8347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200" dirty="0"/>
              <a:t>In no trumps we score 40 points for the first trick over six we make and 30 points for each subsequent trick.</a:t>
            </a:r>
          </a:p>
          <a:p>
            <a:pPr marL="457200" indent="-457200">
              <a:buFont typeface="+mj-lt"/>
              <a:buAutoNum type="arabicPeriod"/>
            </a:pPr>
            <a:endParaRPr lang="en-GB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4B022-F6E1-4255-92EA-063FA3CC956C}" type="datetime5">
              <a:rPr lang="en-GB" smtClean="0"/>
              <a:t>19-Sep-18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09787"/>
            <a:ext cx="4114800" cy="365125"/>
          </a:xfrm>
        </p:spPr>
        <p:txBody>
          <a:bodyPr/>
          <a:lstStyle/>
          <a:p>
            <a:r>
              <a:rPr lang="en-GB" b="1">
                <a:solidFill>
                  <a:srgbClr val="7030A0"/>
                </a:solidFill>
              </a:rPr>
              <a:t>Bridge First Steps: Primer 1-4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37108"/>
            <a:ext cx="2743200" cy="365125"/>
          </a:xfrm>
        </p:spPr>
        <p:txBody>
          <a:bodyPr/>
          <a:lstStyle/>
          <a:p>
            <a:fld id="{B1021DFB-B5FF-4603-908A-34BC7A1CA3C3}" type="slidenum">
              <a:rPr lang="en-GB" smtClean="0"/>
              <a:t>4</a:t>
            </a:fld>
            <a:endParaRPr lang="en-GB"/>
          </a:p>
        </p:txBody>
      </p:sp>
      <p:sp>
        <p:nvSpPr>
          <p:cNvPr id="7" name="AutoShape 2" descr="Image result for contract picture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838199" y="2017640"/>
            <a:ext cx="70588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If we are playing in a part-score contract and make, we score a bonus of 50 points.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9012" y="2989714"/>
            <a:ext cx="77228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If we make a game contract then we score a bonus of 300 points.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8198" y="3722482"/>
            <a:ext cx="6684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u="sng" dirty="0"/>
              <a:t>What happens if we don’t?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38198" y="4149018"/>
            <a:ext cx="70588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The defenders score 50 points for each trick we are short of our target.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8198" y="4967792"/>
            <a:ext cx="65982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In a part-score contract our target is 7 tricks or more.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8198" y="5580673"/>
            <a:ext cx="68043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In a no trump game contract our target is 9 tricks or more.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323117" y="1205345"/>
            <a:ext cx="3553691" cy="1015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0070C0"/>
                </a:solidFill>
              </a:rPr>
              <a:t>Making 9 tricks in a part-score contract in No Trumps scores:</a:t>
            </a:r>
          </a:p>
          <a:p>
            <a:r>
              <a:rPr lang="en-GB" sz="2000" b="1" dirty="0">
                <a:solidFill>
                  <a:srgbClr val="0070C0"/>
                </a:solidFill>
              </a:rPr>
              <a:t>40 + 30 + 30 + </a:t>
            </a:r>
            <a:r>
              <a:rPr lang="en-GB" sz="2000" b="1" dirty="0">
                <a:solidFill>
                  <a:srgbClr val="FF0000"/>
                </a:solidFill>
              </a:rPr>
              <a:t>50</a:t>
            </a:r>
            <a:r>
              <a:rPr lang="en-GB" sz="2000" b="1" dirty="0">
                <a:solidFill>
                  <a:srgbClr val="0070C0"/>
                </a:solidFill>
              </a:rPr>
              <a:t> = 150</a:t>
            </a:r>
            <a:endParaRPr lang="en-GB" sz="2200" b="1" dirty="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323114" y="2481882"/>
            <a:ext cx="3553691" cy="1015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0070C0"/>
                </a:solidFill>
              </a:rPr>
              <a:t>Making 9 tricks in a game contract in No Trumps scores:</a:t>
            </a:r>
          </a:p>
          <a:p>
            <a:r>
              <a:rPr lang="en-GB" sz="2000" b="1" dirty="0">
                <a:solidFill>
                  <a:srgbClr val="0070C0"/>
                </a:solidFill>
              </a:rPr>
              <a:t>40 + 30 + 30 + </a:t>
            </a:r>
            <a:r>
              <a:rPr lang="en-GB" sz="2000" b="1" dirty="0">
                <a:solidFill>
                  <a:srgbClr val="FF0000"/>
                </a:solidFill>
              </a:rPr>
              <a:t>300</a:t>
            </a:r>
            <a:r>
              <a:rPr lang="en-GB" sz="2000" b="1" dirty="0">
                <a:solidFill>
                  <a:srgbClr val="0070C0"/>
                </a:solidFill>
              </a:rPr>
              <a:t> = 400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23116" y="3722482"/>
            <a:ext cx="3553691" cy="1015663"/>
          </a:xfrm>
          <a:prstGeom prst="rect">
            <a:avLst/>
          </a:prstGeom>
          <a:solidFill>
            <a:schemeClr val="accent5">
              <a:lumMod val="20000"/>
              <a:lumOff val="80000"/>
              <a:alpha val="78824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0070C0"/>
                </a:solidFill>
              </a:rPr>
              <a:t>But making only 8 tricks in a game contract in No Trumps,  the defenders score 50 points.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23115" y="4645812"/>
            <a:ext cx="35536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A9FF2CC-6885-4F73-8C7E-6618806B588B}"/>
              </a:ext>
            </a:extLst>
          </p:cNvPr>
          <p:cNvSpPr txBox="1"/>
          <p:nvPr/>
        </p:nvSpPr>
        <p:spPr>
          <a:xfrm>
            <a:off x="8323113" y="4999019"/>
            <a:ext cx="3553691" cy="1323439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In No Trumps the 7th trick scores 40 points, extra tricks score 30 points each.</a:t>
            </a:r>
            <a:br>
              <a:rPr lang="en-GB" sz="2000" b="1" dirty="0"/>
            </a:br>
            <a:r>
              <a:rPr lang="en-GB" sz="2000" b="1" dirty="0"/>
              <a:t>9 tricks are needed for game. </a:t>
            </a:r>
            <a:endParaRPr lang="en-GB" sz="2200" b="1" dirty="0"/>
          </a:p>
        </p:txBody>
      </p:sp>
    </p:spTree>
    <p:extLst>
      <p:ext uri="{BB962C8B-B14F-4D97-AF65-F5344CB8AC3E}">
        <p14:creationId xmlns:p14="http://schemas.microsoft.com/office/powerpoint/2010/main" val="22166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3" grpId="0"/>
      <p:bldP spid="9" grpId="0"/>
      <p:bldP spid="11" grpId="0"/>
      <p:bldP spid="14" grpId="0" animBg="1"/>
      <p:bldP spid="17" grpId="0" animBg="1"/>
      <p:bldP spid="18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3670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7030A0"/>
                </a:solidFill>
              </a:rPr>
              <a:t>Choose your contract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972" y="1257408"/>
            <a:ext cx="10515601" cy="8347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200" dirty="0"/>
              <a:t>The next hands we play, declarer should state whether they are trying for game or not.</a:t>
            </a:r>
          </a:p>
          <a:p>
            <a:pPr marL="457200" indent="-457200">
              <a:buFont typeface="+mj-lt"/>
              <a:buAutoNum type="arabicPeriod"/>
            </a:pPr>
            <a:endParaRPr lang="en-GB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FAD4F-42BB-477F-9C32-88AD59476EEF}" type="datetime5">
              <a:rPr lang="en-GB" smtClean="0"/>
              <a:t>19-Sep-18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09787"/>
            <a:ext cx="4114800" cy="365125"/>
          </a:xfrm>
        </p:spPr>
        <p:txBody>
          <a:bodyPr/>
          <a:lstStyle/>
          <a:p>
            <a:r>
              <a:rPr lang="en-GB" b="1">
                <a:solidFill>
                  <a:srgbClr val="7030A0"/>
                </a:solidFill>
              </a:rPr>
              <a:t>Bridge First Steps: Primer 1-4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37108"/>
            <a:ext cx="2743200" cy="365125"/>
          </a:xfrm>
        </p:spPr>
        <p:txBody>
          <a:bodyPr/>
          <a:lstStyle/>
          <a:p>
            <a:fld id="{B1021DFB-B5FF-4603-908A-34BC7A1CA3C3}" type="slidenum">
              <a:rPr lang="en-GB" smtClean="0"/>
              <a:t>5</a:t>
            </a:fld>
            <a:endParaRPr lang="en-GB"/>
          </a:p>
        </p:txBody>
      </p:sp>
      <p:sp>
        <p:nvSpPr>
          <p:cNvPr id="7" name="AutoShape 2" descr="Image result for contract picture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492972" y="1994270"/>
            <a:ext cx="1051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At the end of the hand, work out the score for either the declaring side or the defenders.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2972" y="2848659"/>
            <a:ext cx="737754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/>
              <a:t>If declarer makes the contract:</a:t>
            </a:r>
            <a:br>
              <a:rPr lang="en-GB" sz="2200" b="1" dirty="0"/>
            </a:br>
            <a:r>
              <a:rPr lang="en-GB" sz="2200" dirty="0"/>
              <a:t>Score 40 points for the seventh trick and 30 for each subsequent one.</a:t>
            </a:r>
            <a:br>
              <a:rPr lang="en-GB" sz="2200" dirty="0"/>
            </a:br>
            <a:r>
              <a:rPr lang="en-GB" sz="2200" dirty="0"/>
              <a:t>Add on a part-score bonus of 50 or a game bonus of 300.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2972" y="4645812"/>
            <a:ext cx="726211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/>
              <a:t>If the defenders prevent declarer from making their contract:</a:t>
            </a:r>
          </a:p>
          <a:p>
            <a:r>
              <a:rPr lang="en-GB" sz="2200" dirty="0"/>
              <a:t>The defenders score 50 points for each trick declarer is short of their target.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23115" y="4645812"/>
            <a:ext cx="35536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20" name="Rectangle: Folded Corner 19"/>
          <p:cNvSpPr/>
          <p:nvPr/>
        </p:nvSpPr>
        <p:spPr>
          <a:xfrm>
            <a:off x="8610600" y="3271736"/>
            <a:ext cx="3338689" cy="2914748"/>
          </a:xfrm>
          <a:prstGeom prst="foldedCorner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  <a:spcBef>
                <a:spcPts val="600"/>
              </a:spcBef>
            </a:pPr>
            <a:br>
              <a:rPr lang="en-GB" sz="1400" dirty="0"/>
            </a:br>
            <a:br>
              <a:rPr lang="en-GB" sz="1400" dirty="0"/>
            </a:br>
            <a:r>
              <a:rPr lang="en-GB" sz="2000" dirty="0">
                <a:solidFill>
                  <a:schemeClr val="tx1"/>
                </a:solidFill>
              </a:rPr>
              <a:t>Remember</a:t>
            </a:r>
          </a:p>
          <a:p>
            <a:pPr algn="ctr">
              <a:lnSpc>
                <a:spcPct val="80000"/>
              </a:lnSpc>
            </a:pPr>
            <a:endParaRPr lang="en-GB" sz="2000" dirty="0">
              <a:solidFill>
                <a:schemeClr val="tx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en-GB" sz="2000" dirty="0">
                <a:solidFill>
                  <a:schemeClr val="tx1"/>
                </a:solidFill>
              </a:rPr>
              <a:t>Only one side scores points on any given hand.</a:t>
            </a:r>
          </a:p>
          <a:p>
            <a:pPr algn="ctr">
              <a:lnSpc>
                <a:spcPct val="80000"/>
              </a:lnSpc>
            </a:pPr>
            <a:r>
              <a:rPr lang="en-GB" sz="2000" dirty="0">
                <a:solidFill>
                  <a:schemeClr val="tx1"/>
                </a:solidFill>
              </a:rPr>
              <a:t> </a:t>
            </a:r>
          </a:p>
          <a:p>
            <a:pPr algn="ctr">
              <a:lnSpc>
                <a:spcPct val="80000"/>
              </a:lnSpc>
            </a:pPr>
            <a:r>
              <a:rPr lang="en-GB" sz="2000" dirty="0">
                <a:solidFill>
                  <a:schemeClr val="tx1"/>
                </a:solidFill>
              </a:rPr>
              <a:t>Declaring side scores if they make their contract;</a:t>
            </a:r>
          </a:p>
          <a:p>
            <a:pPr algn="ctr">
              <a:lnSpc>
                <a:spcPct val="80000"/>
              </a:lnSpc>
            </a:pPr>
            <a:br>
              <a:rPr lang="en-GB" sz="2000" dirty="0">
                <a:solidFill>
                  <a:schemeClr val="tx1"/>
                </a:solidFill>
              </a:rPr>
            </a:br>
            <a:r>
              <a:rPr lang="en-GB" sz="2000" dirty="0">
                <a:solidFill>
                  <a:schemeClr val="tx1"/>
                </a:solidFill>
              </a:rPr>
              <a:t>Defending side scores if declarer fails.</a:t>
            </a:r>
          </a:p>
        </p:txBody>
      </p:sp>
    </p:spTree>
    <p:extLst>
      <p:ext uri="{BB962C8B-B14F-4D97-AF65-F5344CB8AC3E}">
        <p14:creationId xmlns:p14="http://schemas.microsoft.com/office/powerpoint/2010/main" val="1847149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20600171">
            <a:off x="497753" y="1626315"/>
            <a:ext cx="9098975" cy="125126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GB" sz="6000" dirty="0">
                <a:solidFill>
                  <a:srgbClr val="7030A0"/>
                </a:solidFill>
                <a:effectLst>
                  <a:outerShdw blurRad="50800" dist="50800" dir="5400000" algn="ctr" rotWithShape="0">
                    <a:srgbClr val="7030A0"/>
                  </a:outerShdw>
                </a:effectLst>
              </a:rPr>
              <a:t>Let’s play some hands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ECD09-2AE2-4344-A57C-1B27ECDA9056}" type="datetime5">
              <a:rPr lang="en-GB" smtClean="0"/>
              <a:t>19-Sep-18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b="1">
                <a:solidFill>
                  <a:srgbClr val="7030A0"/>
                </a:solidFill>
              </a:rPr>
              <a:t>Bridge First Steps: Primer 1-4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295151"/>
            <a:ext cx="2743200" cy="365125"/>
          </a:xfrm>
        </p:spPr>
        <p:txBody>
          <a:bodyPr/>
          <a:lstStyle/>
          <a:p>
            <a:fld id="{B1021DFB-B5FF-4603-908A-34BC7A1CA3C3}" type="slidenum">
              <a:rPr lang="en-GB" smtClean="0"/>
              <a:t>6</a:t>
            </a:fld>
            <a:endParaRPr lang="en-GB"/>
          </a:p>
        </p:txBody>
      </p:sp>
      <p:pic>
        <p:nvPicPr>
          <p:cNvPr id="1026" name="Picture 2" descr="Image result for pictures of people playing brid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1012" y="2729785"/>
            <a:ext cx="25527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32EFA11-F09A-47FD-A631-F2BCC31A5D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05466" y="453358"/>
            <a:ext cx="2365322" cy="252607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3D983A4-F435-4E58-BDAF-B261850857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5997" y="3838724"/>
            <a:ext cx="2632114" cy="2354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498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4825</TotalTime>
  <Words>499</Words>
  <Application>Microsoft Office PowerPoint</Application>
  <PresentationFormat>Widescreen</PresentationFormat>
  <Paragraphs>64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Bridge First Steps Primer Lesson 4: How did you do?</vt:lpstr>
      <vt:lpstr>What have we learnt so far?</vt:lpstr>
      <vt:lpstr>What is a contract?</vt:lpstr>
      <vt:lpstr>What happens if we make our contract?</vt:lpstr>
      <vt:lpstr>Choose your contract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 Bidding</dc:title>
  <dc:creator>Ian Grant</dc:creator>
  <cp:lastModifiedBy>First Steps</cp:lastModifiedBy>
  <cp:revision>239</cp:revision>
  <cp:lastPrinted>2018-09-19T11:03:24Z</cp:lastPrinted>
  <dcterms:created xsi:type="dcterms:W3CDTF">2017-01-12T11:44:41Z</dcterms:created>
  <dcterms:modified xsi:type="dcterms:W3CDTF">2018-09-19T11:03:28Z</dcterms:modified>
</cp:coreProperties>
</file>