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13" r:id="rId3"/>
    <p:sldId id="324" r:id="rId4"/>
    <p:sldId id="334" r:id="rId5"/>
    <p:sldId id="332" r:id="rId6"/>
    <p:sldId id="331" r:id="rId7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51BF"/>
    <a:srgbClr val="00B7E2"/>
    <a:srgbClr val="9BDADD"/>
    <a:srgbClr val="CCFFFF"/>
    <a:srgbClr val="F187E2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5" autoAdjust="0"/>
    <p:restoredTop sz="86410" autoAdjust="0"/>
  </p:normalViewPr>
  <p:slideViewPr>
    <p:cSldViewPr snapToGrid="0" showGuides="1">
      <p:cViewPr varScale="1">
        <p:scale>
          <a:sx n="68" d="100"/>
          <a:sy n="68" d="100"/>
        </p:scale>
        <p:origin x="619" y="72"/>
      </p:cViewPr>
      <p:guideLst>
        <p:guide orient="horz" pos="2208"/>
        <p:guide pos="38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932"/>
    </p:cViewPr>
  </p:sorterViewPr>
  <p:notesViewPr>
    <p:cSldViewPr snapToGrid="0" showGuides="1">
      <p:cViewPr varScale="1">
        <p:scale>
          <a:sx n="81" d="100"/>
          <a:sy n="81" d="100"/>
        </p:scale>
        <p:origin x="3174" y="102"/>
      </p:cViewPr>
      <p:guideLst>
        <p:guide orient="horz" pos="3224"/>
        <p:guide pos="223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78427" cy="513509"/>
          </a:xfrm>
          <a:prstGeom prst="rect">
            <a:avLst/>
          </a:prstGeom>
        </p:spPr>
        <p:txBody>
          <a:bodyPr vert="horz" lIns="99058" tIns="49530" rIns="99058" bIns="4953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9"/>
          </a:xfrm>
          <a:prstGeom prst="rect">
            <a:avLst/>
          </a:prstGeom>
        </p:spPr>
        <p:txBody>
          <a:bodyPr vert="horz" lIns="99058" tIns="49530" rIns="99058" bIns="49530" rtlCol="0"/>
          <a:lstStyle>
            <a:lvl1pPr algn="r">
              <a:defRPr sz="1300"/>
            </a:lvl1pPr>
          </a:lstStyle>
          <a:p>
            <a:fld id="{BB6114D1-7149-4090-A100-04CA07ED3EFF}" type="datetimeFigureOut">
              <a:rPr lang="en-GB" smtClean="0"/>
              <a:t>28/09/2018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8" tIns="49530" rIns="99058" bIns="4953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9058" tIns="49530" rIns="99058" bIns="4953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721108"/>
            <a:ext cx="3078427" cy="513507"/>
          </a:xfrm>
          <a:prstGeom prst="rect">
            <a:avLst/>
          </a:prstGeom>
        </p:spPr>
        <p:txBody>
          <a:bodyPr vert="horz" lIns="99058" tIns="49530" rIns="99058" bIns="4953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9058" tIns="49530" rIns="99058" bIns="49530" rtlCol="0" anchor="b"/>
          <a:lstStyle>
            <a:lvl1pPr algn="r">
              <a:defRPr sz="1300"/>
            </a:lvl1pPr>
          </a:lstStyle>
          <a:p>
            <a:fld id="{363D31CC-9FB9-4002-9AA9-476423910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91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952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242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727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AC0E-2BC8-4F02-B671-AAB25F465249}" type="datetime5">
              <a:rPr lang="en-GB" smtClean="0"/>
              <a:t>28-Sep-18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595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3ED02-CEDB-42C1-9A15-1C7FF74581EC}" type="datetime5">
              <a:rPr lang="en-GB" smtClean="0"/>
              <a:t>28-Sep-18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08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629B-3CA9-4D05-A603-188BB1CC68A7}" type="datetime5">
              <a:rPr lang="en-GB" smtClean="0"/>
              <a:t>28-Sep-18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88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B414C-1133-4943-9419-30D9028FA926}" type="datetime5">
              <a:rPr lang="en-GB" smtClean="0"/>
              <a:t>28-Sep-18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63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765F-7A0C-481A-9C60-092867584B5E}" type="datetime5">
              <a:rPr lang="en-GB" smtClean="0"/>
              <a:t>28-Sep-18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93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9BB3E-84AC-465E-A8CA-8BEC886A9918}" type="datetime5">
              <a:rPr lang="en-GB" smtClean="0"/>
              <a:t>28-Sep-18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05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101C-C32C-4E1B-A03A-4DBAA2333D94}" type="datetime5">
              <a:rPr lang="en-GB" smtClean="0"/>
              <a:t>28-Sep-18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8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3CD2D-C750-46CF-8FE2-E035C3A6720C}" type="datetime5">
              <a:rPr lang="en-GB" smtClean="0"/>
              <a:t>28-Sep-18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78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EBF9-CAFA-4D11-9738-031B02A94D01}" type="datetime5">
              <a:rPr lang="en-GB" smtClean="0"/>
              <a:t>28-Sep-18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8F48B-9425-44A6-AEED-A601C2627BC5}" type="datetime5">
              <a:rPr lang="en-GB" smtClean="0"/>
              <a:t>28-Sep-18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2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14F1-3D62-4859-A28D-FA087B92D02A}" type="datetime5">
              <a:rPr lang="en-GB" smtClean="0"/>
              <a:t>28-Sep-18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3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33F23-9E5F-4142-8E82-CACA7D171473}" type="datetime5">
              <a:rPr lang="en-GB" smtClean="0"/>
              <a:t>28-Sep-18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Bridge First Steps: Primer 1-3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929391"/>
          </a:xfrm>
        </p:spPr>
        <p:txBody>
          <a:bodyPr anchor="b"/>
          <a:lstStyle/>
          <a:p>
            <a:r>
              <a:rPr lang="en-GB" dirty="0"/>
              <a:t>Ian and Julie Grant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2424" y="5118214"/>
            <a:ext cx="1051152" cy="11225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7713" y="702129"/>
            <a:ext cx="1320574" cy="1181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148" y="216354"/>
            <a:ext cx="2848779" cy="607695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Bridge First Steps</a:t>
            </a:r>
            <a:br>
              <a:rPr lang="en-GB"/>
            </a:br>
            <a:r>
              <a:rPr lang="en-GB">
                <a:solidFill>
                  <a:srgbClr val="7030A0"/>
                </a:solidFill>
              </a:rPr>
              <a:t>Primer</a:t>
            </a:r>
            <a:br>
              <a:rPr lang="en-GB" sz="4000" dirty="0"/>
            </a:br>
            <a:r>
              <a:rPr lang="en-GB" sz="4000"/>
              <a:t>Lesson 3: </a:t>
            </a:r>
            <a:r>
              <a:rPr lang="en-GB" sz="4000" dirty="0"/>
              <a:t>Your lead partner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600" b="1">
                <a:solidFill>
                  <a:srgbClr val="7030A0"/>
                </a:solidFill>
              </a:rPr>
              <a:t>Bridge First Steps: Primer 1-3</a:t>
            </a:r>
            <a:endParaRPr lang="en-GB" sz="1600" b="1" dirty="0">
              <a:solidFill>
                <a:srgbClr val="7030A0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5FF0-AB6C-4FAC-A9E6-1A57BFA1F813}" type="datetime5">
              <a:rPr lang="en-GB" smtClean="0"/>
              <a:t>28-Sep-18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92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516" y="557418"/>
            <a:ext cx="10515600" cy="753670"/>
          </a:xfrm>
        </p:spPr>
        <p:txBody>
          <a:bodyPr>
            <a:noAutofit/>
          </a:bodyPr>
          <a:lstStyle/>
          <a:p>
            <a:r>
              <a:rPr lang="en-GB" sz="5400" b="1" dirty="0">
                <a:solidFill>
                  <a:srgbClr val="7030A0"/>
                </a:solidFill>
              </a:rPr>
              <a:t>Your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516" y="2152420"/>
            <a:ext cx="10866967" cy="3924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dirty="0"/>
              <a:t>The opening lead is one of the most difficult decisions you will have to make.</a:t>
            </a:r>
            <a:endParaRPr lang="en-GB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1CF8-D5F9-400A-9CBE-CD6126503207}" type="datetime5">
              <a:rPr lang="en-GB" smtClean="0"/>
              <a:t>28-Sep-18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09787"/>
            <a:ext cx="4114800" cy="365125"/>
          </a:xfrm>
        </p:spPr>
        <p:txBody>
          <a:bodyPr/>
          <a:lstStyle/>
          <a:p>
            <a:r>
              <a:rPr lang="en-GB" sz="1600" b="1">
                <a:solidFill>
                  <a:srgbClr val="7030A0"/>
                </a:solidFill>
              </a:rPr>
              <a:t>Bridge First Steps: Primer 1-3</a:t>
            </a:r>
            <a:endParaRPr lang="en-GB" sz="1600" b="1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37108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2</a:t>
            </a:fld>
            <a:endParaRPr lang="en-GB"/>
          </a:p>
        </p:txBody>
      </p:sp>
      <p:sp>
        <p:nvSpPr>
          <p:cNvPr id="7" name="AutoShape 2" descr="Image result for contract picture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62516" y="3782138"/>
            <a:ext cx="110038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Defence is much harder than declaring; declarer can see all of their sides cards when trying to plan the play.  The opening lead is our chance to get the defence off to a good start; it often makes the difference between getting a good score and getting a bad one.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516" y="2644975"/>
            <a:ext cx="8846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200" dirty="0"/>
              <a:t>On a good day you won’t help declarer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2516" y="3061156"/>
            <a:ext cx="9033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sz="2200" dirty="0"/>
              <a:t>On a very good day you might even help the defence!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2516" y="5201580"/>
            <a:ext cx="108909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The good news is that there are some simple, useful rules that can help you; we will look at them today.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C1DAD6E-3916-47DB-9ED9-813908CFD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9029" y="185044"/>
            <a:ext cx="3668098" cy="1907721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48F0347-3187-4B70-8A2A-332C476064C8}"/>
              </a:ext>
            </a:extLst>
          </p:cNvPr>
          <p:cNvSpPr txBox="1">
            <a:spLocks/>
          </p:cNvSpPr>
          <p:nvPr/>
        </p:nvSpPr>
        <p:spPr>
          <a:xfrm>
            <a:off x="5935133" y="469757"/>
            <a:ext cx="2904067" cy="7536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>
                <a:solidFill>
                  <a:srgbClr val="7030A0"/>
                </a:solidFill>
              </a:rPr>
              <a:t>partner</a:t>
            </a:r>
          </a:p>
        </p:txBody>
      </p:sp>
    </p:spTree>
    <p:extLst>
      <p:ext uri="{BB962C8B-B14F-4D97-AF65-F5344CB8AC3E}">
        <p14:creationId xmlns:p14="http://schemas.microsoft.com/office/powerpoint/2010/main" val="225510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670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The Opening Lead against No Trumps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0888"/>
            <a:ext cx="8627918" cy="3676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dirty="0"/>
              <a:t>The opening lead serves two purposes</a:t>
            </a:r>
            <a:r>
              <a:rPr lang="en-GB" sz="2000" dirty="0"/>
              <a:t>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D7FB0-258D-43CD-8A46-E1DB543E74A8}" type="datetime5">
              <a:rPr lang="en-GB" smtClean="0"/>
              <a:t>28-Sep-18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09787"/>
            <a:ext cx="4114800" cy="365125"/>
          </a:xfrm>
        </p:spPr>
        <p:txBody>
          <a:bodyPr/>
          <a:lstStyle/>
          <a:p>
            <a:r>
              <a:rPr lang="en-GB" sz="1400" b="1">
                <a:solidFill>
                  <a:srgbClr val="7030A0"/>
                </a:solidFill>
              </a:rPr>
              <a:t>Bridge First Steps: Primer 1-3</a:t>
            </a:r>
            <a:endParaRPr lang="en-GB" sz="1400" b="1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37108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3</a:t>
            </a:fld>
            <a:endParaRPr lang="en-GB"/>
          </a:p>
        </p:txBody>
      </p:sp>
      <p:sp>
        <p:nvSpPr>
          <p:cNvPr id="7" name="AutoShape 2" descr="Image result for contract picture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8200" y="2870171"/>
            <a:ext cx="88253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If you lead a card from a good suit this is called an ‘active’ lead, you are trying to set up tricks for the defence.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5909" y="4715395"/>
            <a:ext cx="97986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In </a:t>
            </a:r>
            <a:r>
              <a:rPr lang="en-GB" sz="2200" dirty="0" err="1"/>
              <a:t>MiniBridge</a:t>
            </a:r>
            <a:r>
              <a:rPr lang="en-GB" sz="2200" dirty="0"/>
              <a:t> it is rarely correct to lead from a short suit (less than 3 cards).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8591" y="3737639"/>
            <a:ext cx="91336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If you lead a card from a poor suit this is called a ‘passive’ lead, you are hoping not to gift a trick to declarer.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5909" y="2049149"/>
            <a:ext cx="88703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sz="2200" dirty="0"/>
              <a:t>To pass some information to partner about what is in our hand</a:t>
            </a:r>
            <a:br>
              <a:rPr lang="en-GB" sz="2200" dirty="0"/>
            </a:br>
            <a:r>
              <a:rPr lang="en-GB" sz="2200" dirty="0"/>
              <a:t>(note that this isn’t a secret, declarer gets to know too!)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5909" y="1671577"/>
            <a:ext cx="94003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200" dirty="0"/>
              <a:t>To try and win, or at least set up, tricks for the defence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1A5D707-1679-480D-8784-5C306E32B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4168" y="633832"/>
            <a:ext cx="2324100" cy="23241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6C0A08A-2313-44D9-A6E7-56848204D87D}"/>
              </a:ext>
            </a:extLst>
          </p:cNvPr>
          <p:cNvSpPr txBox="1"/>
          <p:nvPr/>
        </p:nvSpPr>
        <p:spPr>
          <a:xfrm>
            <a:off x="865909" y="5298790"/>
            <a:ext cx="97986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Leading from your longest suit is generally the best thing to do as given your holding, the opposition are bound to have less of them</a:t>
            </a:r>
          </a:p>
        </p:txBody>
      </p:sp>
    </p:spTree>
    <p:extLst>
      <p:ext uri="{BB962C8B-B14F-4D97-AF65-F5344CB8AC3E}">
        <p14:creationId xmlns:p14="http://schemas.microsoft.com/office/powerpoint/2010/main" val="108019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8" grpId="0"/>
      <p:bldP spid="10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7315200" cy="581548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No Trumps - Which card do I lead?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E9E7-C109-4CB0-84E9-3B983EFFA8FC}" type="datetime5">
              <a:rPr lang="en-GB" smtClean="0"/>
              <a:t>28-Sep-18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400" b="1">
                <a:solidFill>
                  <a:srgbClr val="7030A0"/>
                </a:solidFill>
              </a:rPr>
              <a:t>Bridge First Steps: Primer 1-3</a:t>
            </a:r>
            <a:endParaRPr lang="en-GB" sz="1400" b="1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4</a:t>
            </a:fld>
            <a:endParaRPr lang="en-GB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838200" y="1091192"/>
          <a:ext cx="10418585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085">
                  <a:extLst>
                    <a:ext uri="{9D8B030D-6E8A-4147-A177-3AD203B41FA5}">
                      <a16:colId xmlns:a16="http://schemas.microsoft.com/office/drawing/2014/main" val="1467310451"/>
                    </a:ext>
                  </a:extLst>
                </a:gridCol>
                <a:gridCol w="2405343">
                  <a:extLst>
                    <a:ext uri="{9D8B030D-6E8A-4147-A177-3AD203B41FA5}">
                      <a16:colId xmlns:a16="http://schemas.microsoft.com/office/drawing/2014/main" val="4091675800"/>
                    </a:ext>
                  </a:extLst>
                </a:gridCol>
                <a:gridCol w="1973071">
                  <a:extLst>
                    <a:ext uri="{9D8B030D-6E8A-4147-A177-3AD203B41FA5}">
                      <a16:colId xmlns:a16="http://schemas.microsoft.com/office/drawing/2014/main" val="3168073710"/>
                    </a:ext>
                  </a:extLst>
                </a:gridCol>
                <a:gridCol w="1300352">
                  <a:extLst>
                    <a:ext uri="{9D8B030D-6E8A-4147-A177-3AD203B41FA5}">
                      <a16:colId xmlns:a16="http://schemas.microsoft.com/office/drawing/2014/main" val="4095211935"/>
                    </a:ext>
                  </a:extLst>
                </a:gridCol>
                <a:gridCol w="3932734">
                  <a:extLst>
                    <a:ext uri="{9D8B030D-6E8A-4147-A177-3AD203B41FA5}">
                      <a16:colId xmlns:a16="http://schemas.microsoft.com/office/drawing/2014/main" val="2934554361"/>
                    </a:ext>
                  </a:extLst>
                </a:gridCol>
              </a:tblGrid>
              <a:tr h="31889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You Hold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Standard lead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920372"/>
                  </a:ext>
                </a:extLst>
              </a:tr>
              <a:tr h="3529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Best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Honour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u="sng" dirty="0"/>
                        <a:t>Q</a:t>
                      </a:r>
                      <a:r>
                        <a:rPr lang="en-GB" dirty="0"/>
                        <a:t>JT53</a:t>
                      </a:r>
                      <a:br>
                        <a:rPr lang="en-GB" dirty="0"/>
                      </a:br>
                      <a:r>
                        <a:rPr lang="en-GB" u="sng" dirty="0"/>
                        <a:t>A</a:t>
                      </a:r>
                      <a:r>
                        <a:rPr lang="en-GB" dirty="0"/>
                        <a:t>KQ7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By far the safest lead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187334"/>
                  </a:ext>
                </a:extLst>
              </a:tr>
              <a:tr h="352983">
                <a:tc rowSpan="5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------------------------------------</a:t>
                      </a:r>
                      <a:r>
                        <a:rPr lang="en-GB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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 vert="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Near Honour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u="sng" dirty="0"/>
                        <a:t>K</a:t>
                      </a:r>
                      <a:r>
                        <a:rPr lang="en-GB" dirty="0"/>
                        <a:t>QT4   </a:t>
                      </a:r>
                      <a:br>
                        <a:rPr lang="en-GB" dirty="0"/>
                      </a:br>
                      <a:r>
                        <a:rPr lang="en-GB" u="sng" dirty="0"/>
                        <a:t>A</a:t>
                      </a:r>
                      <a:r>
                        <a:rPr lang="en-GB" dirty="0"/>
                        <a:t>KJ2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613099"/>
                  </a:ext>
                </a:extLst>
              </a:tr>
              <a:tr h="637117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Interior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Top of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K</a:t>
                      </a:r>
                      <a:r>
                        <a:rPr lang="en-GB" u="sng" dirty="0"/>
                        <a:t>J</a:t>
                      </a:r>
                      <a:r>
                        <a:rPr lang="en-GB" dirty="0"/>
                        <a:t>T3</a:t>
                      </a:r>
                    </a:p>
                    <a:p>
                      <a:pPr algn="l"/>
                      <a:r>
                        <a:rPr lang="en-GB" dirty="0"/>
                        <a:t>A</a:t>
                      </a:r>
                      <a:r>
                        <a:rPr lang="en-GB" u="sng" dirty="0"/>
                        <a:t>Q</a:t>
                      </a:r>
                      <a:r>
                        <a:rPr lang="en-GB" dirty="0"/>
                        <a:t>J72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Leading the lowest card could risk gifting a trick to the 9.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449186"/>
                  </a:ext>
                </a:extLst>
              </a:tr>
              <a:tr h="31889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Good suit headed by an honour card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Lowest card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/>
                        <a:t>KQ83</a:t>
                      </a:r>
                      <a:r>
                        <a:rPr lang="en-GB" b="0" u="sng" dirty="0"/>
                        <a:t>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u="none" dirty="0"/>
                        <a:t>AJ5</a:t>
                      </a:r>
                      <a:r>
                        <a:rPr lang="en-GB" b="0" u="sng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(Many people lead 4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highest, we recommend you lead the lowest)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619272"/>
                  </a:ext>
                </a:extLst>
              </a:tr>
              <a:tr h="31889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Poor suit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Second highest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9</a:t>
                      </a:r>
                      <a:r>
                        <a:rPr lang="en-GB" u="sng" dirty="0"/>
                        <a:t>7</a:t>
                      </a:r>
                      <a:r>
                        <a:rPr lang="en-GB" u="none" dirty="0"/>
                        <a:t>5</a:t>
                      </a:r>
                      <a:r>
                        <a:rPr lang="en-GB" dirty="0"/>
                        <a:t>32</a:t>
                      </a:r>
                    </a:p>
                    <a:p>
                      <a:pPr algn="l"/>
                      <a:r>
                        <a:rPr lang="en-GB" dirty="0"/>
                        <a:t>7</a:t>
                      </a:r>
                      <a:r>
                        <a:rPr lang="en-GB" u="sng" dirty="0"/>
                        <a:t>3</a:t>
                      </a:r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Avoid the second example if you can; partner might mistake this for a lead from a good suit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307912"/>
                  </a:ext>
                </a:extLst>
              </a:tr>
              <a:tr h="318891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Poor suit headed by an honour card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Lowest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Q73</a:t>
                      </a:r>
                      <a:r>
                        <a:rPr lang="en-GB" u="sng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969853"/>
                  </a:ext>
                </a:extLst>
              </a:tr>
              <a:tr h="318891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Worst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Doubleton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u="sng" dirty="0"/>
                        <a:t>7</a:t>
                      </a:r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Avoid leading a doubleton against NT contracts.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95922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B39A156-8446-45ED-9B1F-9E47C17E6AD7}"/>
              </a:ext>
            </a:extLst>
          </p:cNvPr>
          <p:cNvSpPr txBox="1"/>
          <p:nvPr/>
        </p:nvSpPr>
        <p:spPr>
          <a:xfrm>
            <a:off x="8761236" y="136107"/>
            <a:ext cx="2495550" cy="73866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Bridge First Steps</a:t>
            </a:r>
            <a:br>
              <a:rPr lang="en-US" dirty="0"/>
            </a:br>
            <a:r>
              <a:rPr lang="en-US" dirty="0"/>
              <a:t>with Ian &amp; Julie Grant</a:t>
            </a:r>
          </a:p>
        </p:txBody>
      </p:sp>
    </p:spTree>
    <p:extLst>
      <p:ext uri="{BB962C8B-B14F-4D97-AF65-F5344CB8AC3E}">
        <p14:creationId xmlns:p14="http://schemas.microsoft.com/office/powerpoint/2010/main" val="2386655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516" y="557418"/>
            <a:ext cx="6212417" cy="753670"/>
          </a:xfrm>
        </p:spPr>
        <p:txBody>
          <a:bodyPr>
            <a:noAutofit/>
          </a:bodyPr>
          <a:lstStyle/>
          <a:p>
            <a:r>
              <a:rPr lang="en-GB" sz="5400" b="1" dirty="0">
                <a:solidFill>
                  <a:srgbClr val="7030A0"/>
                </a:solidFill>
              </a:rPr>
              <a:t>Why does it matter?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515" y="2476150"/>
            <a:ext cx="10866967" cy="12636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b="1" dirty="0">
                <a:solidFill>
                  <a:srgbClr val="7030A0"/>
                </a:solidFill>
              </a:rPr>
              <a:t>If we lead from a good suit we want partner to lead the suit again when they win a trick.</a:t>
            </a:r>
          </a:p>
          <a:p>
            <a:pPr marL="0" indent="0">
              <a:buNone/>
            </a:pPr>
            <a:r>
              <a:rPr lang="en-GB" sz="2200" dirty="0"/>
              <a:t>Partner will know that we have a good suit if we lead a high card (top of sequence) or a low card.</a:t>
            </a:r>
            <a:endParaRPr lang="en-GB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1CF8-D5F9-400A-9CBE-CD6126503207}" type="datetime5">
              <a:rPr lang="en-GB" smtClean="0"/>
              <a:t>28-Sep-18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09787"/>
            <a:ext cx="4114800" cy="365125"/>
          </a:xfrm>
        </p:spPr>
        <p:txBody>
          <a:bodyPr/>
          <a:lstStyle/>
          <a:p>
            <a:r>
              <a:rPr lang="en-GB" sz="1600" b="1">
                <a:solidFill>
                  <a:srgbClr val="7030A0"/>
                </a:solidFill>
              </a:rPr>
              <a:t>Bridge First Steps: Primer 1-3</a:t>
            </a:r>
            <a:endParaRPr lang="en-GB" sz="1600" b="1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37108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5</a:t>
            </a:fld>
            <a:endParaRPr lang="en-GB"/>
          </a:p>
        </p:txBody>
      </p:sp>
      <p:sp>
        <p:nvSpPr>
          <p:cNvPr id="7" name="AutoShape 2" descr="Image result for contract picture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C1DAD6E-3916-47DB-9ED9-813908CFD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5324" y="319456"/>
            <a:ext cx="3668098" cy="1907721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2E2A1DA-DC71-4455-A5A1-67E498C02E7D}"/>
              </a:ext>
            </a:extLst>
          </p:cNvPr>
          <p:cNvSpPr txBox="1">
            <a:spLocks/>
          </p:cNvSpPr>
          <p:nvPr/>
        </p:nvSpPr>
        <p:spPr>
          <a:xfrm>
            <a:off x="662515" y="3908415"/>
            <a:ext cx="10866967" cy="12636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200" b="1" dirty="0">
                <a:solidFill>
                  <a:srgbClr val="7030A0"/>
                </a:solidFill>
              </a:rPr>
              <a:t>If we lead from a poor suit we don’t want partner to lead the suit again.</a:t>
            </a:r>
          </a:p>
          <a:p>
            <a:pPr marL="0" indent="0">
              <a:buNone/>
            </a:pPr>
            <a:r>
              <a:rPr lang="en-GB" sz="2200" dirty="0"/>
              <a:t>Partner will know we have a poor suit if we lead a middling card. </a:t>
            </a:r>
          </a:p>
        </p:txBody>
      </p:sp>
    </p:spTree>
    <p:extLst>
      <p:ext uri="{BB962C8B-B14F-4D97-AF65-F5344CB8AC3E}">
        <p14:creationId xmlns:p14="http://schemas.microsoft.com/office/powerpoint/2010/main" val="233607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0600171">
            <a:off x="1546513" y="1524716"/>
            <a:ext cx="9098975" cy="125126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GB" sz="6000" dirty="0">
                <a:solidFill>
                  <a:srgbClr val="7030A0"/>
                </a:solidFill>
                <a:effectLst>
                  <a:outerShdw blurRad="50800" dist="50800" dir="5400000" algn="ctr" rotWithShape="0">
                    <a:srgbClr val="7030A0"/>
                  </a:outerShdw>
                </a:effectLst>
              </a:rPr>
              <a:t>Let’s play some hands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730E-B4CA-4FEC-882D-948C622D5DFA}" type="datetime5">
              <a:rPr lang="en-GB" smtClean="0"/>
              <a:t>28-Sep-18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400">
                <a:solidFill>
                  <a:srgbClr val="7030A0"/>
                </a:solidFill>
              </a:rPr>
              <a:t>Bridge First Steps: Primer 1-3</a:t>
            </a:r>
            <a:endParaRPr lang="en-GB" sz="1400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95151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6</a:t>
            </a:fld>
            <a:endParaRPr lang="en-GB"/>
          </a:p>
        </p:txBody>
      </p:sp>
      <p:pic>
        <p:nvPicPr>
          <p:cNvPr id="1026" name="Picture 2" descr="Image result for pictures of people playing brid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7856" y="2888725"/>
            <a:ext cx="25527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5498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5199</TotalTime>
  <Words>529</Words>
  <Application>Microsoft Office PowerPoint</Application>
  <PresentationFormat>Widescreen</PresentationFormat>
  <Paragraphs>82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Bridge First Steps Primer Lesson 3: Your lead partner</vt:lpstr>
      <vt:lpstr>Your</vt:lpstr>
      <vt:lpstr>The Opening Lead against No Trumps</vt:lpstr>
      <vt:lpstr>No Trumps - Which card do I lead?</vt:lpstr>
      <vt:lpstr>Why does it matter?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 Bidding</dc:title>
  <dc:creator>Ian Grant</dc:creator>
  <cp:lastModifiedBy>First Steps</cp:lastModifiedBy>
  <cp:revision>271</cp:revision>
  <cp:lastPrinted>2018-09-28T06:39:40Z</cp:lastPrinted>
  <dcterms:created xsi:type="dcterms:W3CDTF">2017-01-12T11:44:41Z</dcterms:created>
  <dcterms:modified xsi:type="dcterms:W3CDTF">2018-09-28T06:39:48Z</dcterms:modified>
</cp:coreProperties>
</file>