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32" r:id="rId3"/>
    <p:sldId id="326" r:id="rId4"/>
    <p:sldId id="329" r:id="rId5"/>
    <p:sldId id="330" r:id="rId6"/>
    <p:sldId id="328" r:id="rId7"/>
    <p:sldId id="308" r:id="rId8"/>
    <p:sldId id="319" r:id="rId9"/>
    <p:sldId id="321" r:id="rId10"/>
    <p:sldId id="322" r:id="rId11"/>
    <p:sldId id="325" r:id="rId1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56" userDrawn="1">
          <p15:clr>
            <a:srgbClr val="A4A3A4"/>
          </p15:clr>
        </p15:guide>
        <p15:guide id="2" pos="217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51BF"/>
    <a:srgbClr val="FFEBFF"/>
    <a:srgbClr val="228886"/>
    <a:srgbClr val="00B7E2"/>
    <a:srgbClr val="9BDADD"/>
    <a:srgbClr val="CCFFFF"/>
    <a:srgbClr val="F187E2"/>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65" autoAdjust="0"/>
    <p:restoredTop sz="84217" autoAdjust="0"/>
  </p:normalViewPr>
  <p:slideViewPr>
    <p:cSldViewPr snapToGrid="0" showGuides="1">
      <p:cViewPr varScale="1">
        <p:scale>
          <a:sx n="67" d="100"/>
          <a:sy n="67" d="100"/>
        </p:scale>
        <p:origin x="653" y="48"/>
      </p:cViewPr>
      <p:guideLst>
        <p:guide orient="horz" pos="2184"/>
        <p:guide pos="3840"/>
      </p:guideLst>
    </p:cSldViewPr>
  </p:slideViewPr>
  <p:outlineViewPr>
    <p:cViewPr>
      <p:scale>
        <a:sx n="33" d="100"/>
        <a:sy n="33" d="100"/>
      </p:scale>
      <p:origin x="0" y="-5082"/>
    </p:cViewPr>
  </p:outlineViewPr>
  <p:notesTextViewPr>
    <p:cViewPr>
      <p:scale>
        <a:sx n="1" d="1"/>
        <a:sy n="1" d="1"/>
      </p:scale>
      <p:origin x="0" y="0"/>
    </p:cViewPr>
  </p:notesTextViewPr>
  <p:sorterViewPr>
    <p:cViewPr>
      <p:scale>
        <a:sx n="100" d="100"/>
        <a:sy n="100" d="100"/>
      </p:scale>
      <p:origin x="0" y="-4932"/>
    </p:cViewPr>
  </p:sorterViewPr>
  <p:notesViewPr>
    <p:cSldViewPr snapToGrid="0" showGuides="1">
      <p:cViewPr varScale="1">
        <p:scale>
          <a:sx n="81" d="100"/>
          <a:sy n="81" d="100"/>
        </p:scale>
        <p:origin x="3174" y="102"/>
      </p:cViewPr>
      <p:guideLst>
        <p:guide orient="horz" pos="3156"/>
        <p:guide pos="217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2984870" cy="502676"/>
          </a:xfrm>
          <a:prstGeom prst="rect">
            <a:avLst/>
          </a:prstGeom>
        </p:spPr>
        <p:txBody>
          <a:bodyPr vert="horz" lIns="96582" tIns="48292" rIns="96582" bIns="48292" rtlCol="0"/>
          <a:lstStyle>
            <a:lvl1pPr algn="l">
              <a:defRPr sz="1300"/>
            </a:lvl1pPr>
          </a:lstStyle>
          <a:p>
            <a:endParaRPr lang="en-GB"/>
          </a:p>
        </p:txBody>
      </p:sp>
      <p:sp>
        <p:nvSpPr>
          <p:cNvPr id="3" name="Date Placeholder 2"/>
          <p:cNvSpPr>
            <a:spLocks noGrp="1"/>
          </p:cNvSpPr>
          <p:nvPr>
            <p:ph type="dt" idx="1"/>
          </p:nvPr>
        </p:nvSpPr>
        <p:spPr>
          <a:xfrm>
            <a:off x="3901700" y="1"/>
            <a:ext cx="2984870" cy="502676"/>
          </a:xfrm>
          <a:prstGeom prst="rect">
            <a:avLst/>
          </a:prstGeom>
        </p:spPr>
        <p:txBody>
          <a:bodyPr vert="horz" lIns="96582" tIns="48292" rIns="96582" bIns="48292" rtlCol="0"/>
          <a:lstStyle>
            <a:lvl1pPr algn="r">
              <a:defRPr sz="1300"/>
            </a:lvl1pPr>
          </a:lstStyle>
          <a:p>
            <a:fld id="{BB6114D1-7149-4090-A100-04CA07ED3EFF}" type="datetimeFigureOut">
              <a:rPr lang="en-GB" smtClean="0"/>
              <a:t>11/10/2018</a:t>
            </a:fld>
            <a:endParaRPr lang="en-GB"/>
          </a:p>
        </p:txBody>
      </p:sp>
      <p:sp>
        <p:nvSpPr>
          <p:cNvPr id="4" name="Slide Image Placeholder 3"/>
          <p:cNvSpPr>
            <a:spLocks noGrp="1" noRot="1" noChangeAspect="1"/>
          </p:cNvSpPr>
          <p:nvPr>
            <p:ph type="sldImg" idx="2"/>
          </p:nvPr>
        </p:nvSpPr>
        <p:spPr>
          <a:xfrm>
            <a:off x="441325" y="1252538"/>
            <a:ext cx="6005513" cy="3379787"/>
          </a:xfrm>
          <a:prstGeom prst="rect">
            <a:avLst/>
          </a:prstGeom>
          <a:noFill/>
          <a:ln w="12700">
            <a:solidFill>
              <a:prstClr val="black"/>
            </a:solidFill>
          </a:ln>
        </p:spPr>
        <p:txBody>
          <a:bodyPr vert="horz" lIns="96582" tIns="48292" rIns="96582" bIns="48292" rtlCol="0" anchor="ctr"/>
          <a:lstStyle/>
          <a:p>
            <a:endParaRPr lang="en-GB"/>
          </a:p>
        </p:txBody>
      </p:sp>
      <p:sp>
        <p:nvSpPr>
          <p:cNvPr id="5" name="Notes Placeholder 4"/>
          <p:cNvSpPr>
            <a:spLocks noGrp="1"/>
          </p:cNvSpPr>
          <p:nvPr>
            <p:ph type="body" sz="quarter" idx="3"/>
          </p:nvPr>
        </p:nvSpPr>
        <p:spPr>
          <a:xfrm>
            <a:off x="688817" y="4821508"/>
            <a:ext cx="5510530" cy="3944868"/>
          </a:xfrm>
          <a:prstGeom prst="rect">
            <a:avLst/>
          </a:prstGeom>
        </p:spPr>
        <p:txBody>
          <a:bodyPr vert="horz" lIns="96582" tIns="48292" rIns="96582" bIns="4829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4" y="9516041"/>
            <a:ext cx="2984870" cy="502675"/>
          </a:xfrm>
          <a:prstGeom prst="rect">
            <a:avLst/>
          </a:prstGeom>
        </p:spPr>
        <p:txBody>
          <a:bodyPr vert="horz" lIns="96582" tIns="48292" rIns="96582" bIns="48292" rtlCol="0" anchor="b"/>
          <a:lstStyle>
            <a:lvl1pPr algn="l">
              <a:defRPr sz="1300"/>
            </a:lvl1pPr>
          </a:lstStyle>
          <a:p>
            <a:endParaRPr lang="en-GB"/>
          </a:p>
        </p:txBody>
      </p:sp>
      <p:sp>
        <p:nvSpPr>
          <p:cNvPr id="7" name="Slide Number Placeholder 6"/>
          <p:cNvSpPr>
            <a:spLocks noGrp="1"/>
          </p:cNvSpPr>
          <p:nvPr>
            <p:ph type="sldNum" sz="quarter" idx="5"/>
          </p:nvPr>
        </p:nvSpPr>
        <p:spPr>
          <a:xfrm>
            <a:off x="3901700" y="9516041"/>
            <a:ext cx="2984870" cy="502675"/>
          </a:xfrm>
          <a:prstGeom prst="rect">
            <a:avLst/>
          </a:prstGeom>
        </p:spPr>
        <p:txBody>
          <a:bodyPr vert="horz" lIns="96582" tIns="48292" rIns="96582" bIns="48292" rtlCol="0" anchor="b"/>
          <a:lstStyle>
            <a:lvl1pPr algn="r">
              <a:defRPr sz="1300"/>
            </a:lvl1pPr>
          </a:lstStyle>
          <a:p>
            <a:fld id="{363D31CC-9FB9-4002-9AA9-4764239108B8}" type="slidenum">
              <a:rPr lang="en-GB" smtClean="0"/>
              <a:t>‹#›</a:t>
            </a:fld>
            <a:endParaRPr lang="en-GB"/>
          </a:p>
        </p:txBody>
      </p:sp>
    </p:spTree>
    <p:extLst>
      <p:ext uri="{BB962C8B-B14F-4D97-AF65-F5344CB8AC3E}">
        <p14:creationId xmlns:p14="http://schemas.microsoft.com/office/powerpoint/2010/main" val="4286918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3D31CC-9FB9-4002-9AA9-4764239108B8}" type="slidenum">
              <a:rPr lang="en-GB" smtClean="0"/>
              <a:t>1</a:t>
            </a:fld>
            <a:endParaRPr lang="en-GB"/>
          </a:p>
        </p:txBody>
      </p:sp>
    </p:spTree>
    <p:extLst>
      <p:ext uri="{BB962C8B-B14F-4D97-AF65-F5344CB8AC3E}">
        <p14:creationId xmlns:p14="http://schemas.microsoft.com/office/powerpoint/2010/main" val="2876952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3D31CC-9FB9-4002-9AA9-4764239108B8}" type="slidenum">
              <a:rPr lang="en-GB" smtClean="0"/>
              <a:t>3</a:t>
            </a:fld>
            <a:endParaRPr lang="en-GB"/>
          </a:p>
        </p:txBody>
      </p:sp>
    </p:spTree>
    <p:extLst>
      <p:ext uri="{BB962C8B-B14F-4D97-AF65-F5344CB8AC3E}">
        <p14:creationId xmlns:p14="http://schemas.microsoft.com/office/powerpoint/2010/main" val="2078861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3D31CC-9FB9-4002-9AA9-4764239108B8}" type="slidenum">
              <a:rPr lang="en-GB" smtClean="0"/>
              <a:t>6</a:t>
            </a:fld>
            <a:endParaRPr lang="en-GB"/>
          </a:p>
        </p:txBody>
      </p:sp>
    </p:spTree>
    <p:extLst>
      <p:ext uri="{BB962C8B-B14F-4D97-AF65-F5344CB8AC3E}">
        <p14:creationId xmlns:p14="http://schemas.microsoft.com/office/powerpoint/2010/main" val="2611364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3D31CC-9FB9-4002-9AA9-4764239108B8}" type="slidenum">
              <a:rPr lang="en-GB" smtClean="0"/>
              <a:t>11</a:t>
            </a:fld>
            <a:endParaRPr lang="en-GB"/>
          </a:p>
        </p:txBody>
      </p:sp>
    </p:spTree>
    <p:extLst>
      <p:ext uri="{BB962C8B-B14F-4D97-AF65-F5344CB8AC3E}">
        <p14:creationId xmlns:p14="http://schemas.microsoft.com/office/powerpoint/2010/main" val="1331768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7182A42-C15A-4C32-91D6-F69F72ECC89C}"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1-2</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384595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190D5A1-7CBC-44CA-BABE-C476D266A883}"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1-2</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3922086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01CB92-5BA5-427B-A43E-A71A8BC9903B}"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1-2</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3895886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CCA1EA-CB38-4934-BA5B-E830F72E2336}"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1-2</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1351631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D1C382-6B70-4EC9-9695-E06F5F551321}"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1-2</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560939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85BACD-143B-4F34-9DF1-E5C2F0EAD2C8}" type="datetime5">
              <a:rPr lang="en-GB" smtClean="0"/>
              <a:t>11-Oct-18</a:t>
            </a:fld>
            <a:endParaRPr lang="en-GB"/>
          </a:p>
        </p:txBody>
      </p:sp>
      <p:sp>
        <p:nvSpPr>
          <p:cNvPr id="6" name="Footer Placeholder 5"/>
          <p:cNvSpPr>
            <a:spLocks noGrp="1"/>
          </p:cNvSpPr>
          <p:nvPr>
            <p:ph type="ftr" sz="quarter" idx="11"/>
          </p:nvPr>
        </p:nvSpPr>
        <p:spPr/>
        <p:txBody>
          <a:bodyPr/>
          <a:lstStyle/>
          <a:p>
            <a:r>
              <a:rPr lang="en-GB"/>
              <a:t>Bridge First Steps: Primer 1-2</a:t>
            </a:r>
          </a:p>
        </p:txBody>
      </p:sp>
      <p:sp>
        <p:nvSpPr>
          <p:cNvPr id="7" name="Slide Number Placeholder 6"/>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4230051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861B7AF-A24C-4C2E-9259-1EC7B331DE77}" type="datetime5">
              <a:rPr lang="en-GB" smtClean="0"/>
              <a:t>11-Oct-18</a:t>
            </a:fld>
            <a:endParaRPr lang="en-GB"/>
          </a:p>
        </p:txBody>
      </p:sp>
      <p:sp>
        <p:nvSpPr>
          <p:cNvPr id="8" name="Footer Placeholder 7"/>
          <p:cNvSpPr>
            <a:spLocks noGrp="1"/>
          </p:cNvSpPr>
          <p:nvPr>
            <p:ph type="ftr" sz="quarter" idx="11"/>
          </p:nvPr>
        </p:nvSpPr>
        <p:spPr/>
        <p:txBody>
          <a:bodyPr/>
          <a:lstStyle/>
          <a:p>
            <a:r>
              <a:rPr lang="en-GB"/>
              <a:t>Bridge First Steps: Primer 1-2</a:t>
            </a:r>
          </a:p>
        </p:txBody>
      </p:sp>
      <p:sp>
        <p:nvSpPr>
          <p:cNvPr id="9" name="Slide Number Placeholder 8"/>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898888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F765E5-8CB2-47F2-B375-0F218E59B8C1}" type="datetime5">
              <a:rPr lang="en-GB" smtClean="0"/>
              <a:t>11-Oct-18</a:t>
            </a:fld>
            <a:endParaRPr lang="en-GB"/>
          </a:p>
        </p:txBody>
      </p:sp>
      <p:sp>
        <p:nvSpPr>
          <p:cNvPr id="4" name="Footer Placeholder 3"/>
          <p:cNvSpPr>
            <a:spLocks noGrp="1"/>
          </p:cNvSpPr>
          <p:nvPr>
            <p:ph type="ftr" sz="quarter" idx="11"/>
          </p:nvPr>
        </p:nvSpPr>
        <p:spPr/>
        <p:txBody>
          <a:bodyPr/>
          <a:lstStyle/>
          <a:p>
            <a:r>
              <a:rPr lang="en-GB"/>
              <a:t>Bridge First Steps: Primer 1-2</a:t>
            </a:r>
          </a:p>
        </p:txBody>
      </p:sp>
      <p:sp>
        <p:nvSpPr>
          <p:cNvPr id="5" name="Slide Number Placeholder 4"/>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758789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DDE58-276A-4F78-8570-1ACD94A683DC}" type="datetime5">
              <a:rPr lang="en-GB" smtClean="0"/>
              <a:t>11-Oct-18</a:t>
            </a:fld>
            <a:endParaRPr lang="en-GB"/>
          </a:p>
        </p:txBody>
      </p:sp>
      <p:sp>
        <p:nvSpPr>
          <p:cNvPr id="3" name="Footer Placeholder 2"/>
          <p:cNvSpPr>
            <a:spLocks noGrp="1"/>
          </p:cNvSpPr>
          <p:nvPr>
            <p:ph type="ftr" sz="quarter" idx="11"/>
          </p:nvPr>
        </p:nvSpPr>
        <p:spPr/>
        <p:txBody>
          <a:bodyPr/>
          <a:lstStyle/>
          <a:p>
            <a:r>
              <a:rPr lang="en-GB"/>
              <a:t>Bridge First Steps: Primer 1-2</a:t>
            </a:r>
          </a:p>
        </p:txBody>
      </p:sp>
      <p:sp>
        <p:nvSpPr>
          <p:cNvPr id="4" name="Slide Number Placeholder 3"/>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31738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7B6D9E-DD92-4DD0-A2F0-662452C9DD09}" type="datetime5">
              <a:rPr lang="en-GB" smtClean="0"/>
              <a:t>11-Oct-18</a:t>
            </a:fld>
            <a:endParaRPr lang="en-GB"/>
          </a:p>
        </p:txBody>
      </p:sp>
      <p:sp>
        <p:nvSpPr>
          <p:cNvPr id="6" name="Footer Placeholder 5"/>
          <p:cNvSpPr>
            <a:spLocks noGrp="1"/>
          </p:cNvSpPr>
          <p:nvPr>
            <p:ph type="ftr" sz="quarter" idx="11"/>
          </p:nvPr>
        </p:nvSpPr>
        <p:spPr/>
        <p:txBody>
          <a:bodyPr/>
          <a:lstStyle/>
          <a:p>
            <a:r>
              <a:rPr lang="en-GB"/>
              <a:t>Bridge First Steps: Primer 1-2</a:t>
            </a:r>
          </a:p>
        </p:txBody>
      </p:sp>
      <p:sp>
        <p:nvSpPr>
          <p:cNvPr id="7" name="Slide Number Placeholder 6"/>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383752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12F1EAF-4B9B-402A-A80A-7B8FC9EBD04C}" type="datetime5">
              <a:rPr lang="en-GB" smtClean="0"/>
              <a:t>11-Oct-18</a:t>
            </a:fld>
            <a:endParaRPr lang="en-GB"/>
          </a:p>
        </p:txBody>
      </p:sp>
      <p:sp>
        <p:nvSpPr>
          <p:cNvPr id="6" name="Footer Placeholder 5"/>
          <p:cNvSpPr>
            <a:spLocks noGrp="1"/>
          </p:cNvSpPr>
          <p:nvPr>
            <p:ph type="ftr" sz="quarter" idx="11"/>
          </p:nvPr>
        </p:nvSpPr>
        <p:spPr/>
        <p:txBody>
          <a:bodyPr/>
          <a:lstStyle/>
          <a:p>
            <a:r>
              <a:rPr lang="en-GB"/>
              <a:t>Bridge First Steps: Primer 1-2</a:t>
            </a:r>
          </a:p>
        </p:txBody>
      </p:sp>
      <p:sp>
        <p:nvSpPr>
          <p:cNvPr id="7" name="Slide Number Placeholder 6"/>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87434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05B838-C07F-4110-B25E-5824F3C918FF}" type="datetime5">
              <a:rPr lang="en-GB" smtClean="0"/>
              <a:t>11-Oct-18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Bridge First Steps: Primer 1-2</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21DFB-B5FF-4603-908A-34BC7A1CA3C3}" type="slidenum">
              <a:rPr lang="en-GB" smtClean="0"/>
              <a:t>‹#›</a:t>
            </a:fld>
            <a:endParaRPr lang="en-GB"/>
          </a:p>
        </p:txBody>
      </p:sp>
    </p:spTree>
    <p:extLst>
      <p:ext uri="{BB962C8B-B14F-4D97-AF65-F5344CB8AC3E}">
        <p14:creationId xmlns:p14="http://schemas.microsoft.com/office/powerpoint/2010/main" val="7585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gif"/></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524000" y="3602037"/>
            <a:ext cx="9144000" cy="2929391"/>
          </a:xfrm>
        </p:spPr>
        <p:txBody>
          <a:bodyPr anchor="b"/>
          <a:lstStyle/>
          <a:p>
            <a:r>
              <a:rPr lang="en-GB" dirty="0"/>
              <a:t>Ian and Julie Grant</a:t>
            </a:r>
          </a:p>
          <a:p>
            <a:endParaRPr lang="en-GB" dirty="0"/>
          </a:p>
          <a:p>
            <a:endParaRPr lang="en-GB" dirty="0"/>
          </a:p>
        </p:txBody>
      </p:sp>
      <p:pic>
        <p:nvPicPr>
          <p:cNvPr id="2" name="Picture 1"/>
          <p:cNvPicPr>
            <a:picLocks noChangeAspect="1"/>
          </p:cNvPicPr>
          <p:nvPr/>
        </p:nvPicPr>
        <p:blipFill>
          <a:blip r:embed="rId3"/>
          <a:stretch>
            <a:fillRect/>
          </a:stretch>
        </p:blipFill>
        <p:spPr>
          <a:xfrm>
            <a:off x="10142424" y="5118214"/>
            <a:ext cx="1051152" cy="1122590"/>
          </a:xfrm>
          <a:prstGeom prst="rect">
            <a:avLst/>
          </a:prstGeom>
        </p:spPr>
      </p:pic>
      <p:pic>
        <p:nvPicPr>
          <p:cNvPr id="3" name="Picture 2"/>
          <p:cNvPicPr>
            <a:picLocks noChangeAspect="1"/>
          </p:cNvPicPr>
          <p:nvPr/>
        </p:nvPicPr>
        <p:blipFill>
          <a:blip r:embed="rId4"/>
          <a:stretch>
            <a:fillRect/>
          </a:stretch>
        </p:blipFill>
        <p:spPr>
          <a:xfrm>
            <a:off x="10007713" y="702129"/>
            <a:ext cx="1320574" cy="1181100"/>
          </a:xfrm>
          <a:prstGeom prst="rect">
            <a:avLst/>
          </a:prstGeom>
        </p:spPr>
      </p:pic>
      <p:pic>
        <p:nvPicPr>
          <p:cNvPr id="6" name="Picture 5"/>
          <p:cNvPicPr>
            <a:picLocks noChangeAspect="1"/>
          </p:cNvPicPr>
          <p:nvPr/>
        </p:nvPicPr>
        <p:blipFill>
          <a:blip r:embed="rId5"/>
          <a:stretch>
            <a:fillRect/>
          </a:stretch>
        </p:blipFill>
        <p:spPr>
          <a:xfrm>
            <a:off x="206148" y="216354"/>
            <a:ext cx="2848779" cy="6076950"/>
          </a:xfrm>
          <a:prstGeom prst="rect">
            <a:avLst/>
          </a:prstGeom>
        </p:spPr>
      </p:pic>
      <p:sp>
        <p:nvSpPr>
          <p:cNvPr id="4" name="Title 3"/>
          <p:cNvSpPr>
            <a:spLocks noGrp="1"/>
          </p:cNvSpPr>
          <p:nvPr>
            <p:ph type="ctrTitle"/>
          </p:nvPr>
        </p:nvSpPr>
        <p:spPr/>
        <p:txBody>
          <a:bodyPr>
            <a:normAutofit fontScale="90000"/>
          </a:bodyPr>
          <a:lstStyle/>
          <a:p>
            <a:r>
              <a:rPr lang="en-GB" sz="7200" b="1" dirty="0">
                <a:solidFill>
                  <a:srgbClr val="7030A0"/>
                </a:solidFill>
              </a:rPr>
              <a:t>Bridge First Steps</a:t>
            </a:r>
            <a:br>
              <a:rPr lang="en-GB" dirty="0"/>
            </a:br>
            <a:r>
              <a:rPr lang="en-GB" dirty="0">
                <a:solidFill>
                  <a:srgbClr val="7030A0"/>
                </a:solidFill>
              </a:rPr>
              <a:t>Primer</a:t>
            </a:r>
            <a:br>
              <a:rPr lang="en-GB" sz="4000" dirty="0"/>
            </a:br>
            <a:r>
              <a:rPr lang="en-GB" sz="4000" dirty="0"/>
              <a:t>Lesson 2: More Tricks</a:t>
            </a:r>
          </a:p>
        </p:txBody>
      </p:sp>
      <p:sp>
        <p:nvSpPr>
          <p:cNvPr id="7" name="Footer Placeholder 6"/>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8" name="Date Placeholder 7"/>
          <p:cNvSpPr>
            <a:spLocks noGrp="1"/>
          </p:cNvSpPr>
          <p:nvPr>
            <p:ph type="dt" sz="half" idx="10"/>
          </p:nvPr>
        </p:nvSpPr>
        <p:spPr/>
        <p:txBody>
          <a:bodyPr/>
          <a:lstStyle/>
          <a:p>
            <a:fld id="{B3F5CF49-0B57-4AD6-B38B-B1ACE76A977B}" type="datetime5">
              <a:rPr lang="en-GB" smtClean="0"/>
              <a:t>11-Oct-18</a:t>
            </a:fld>
            <a:endParaRPr lang="en-GB"/>
          </a:p>
        </p:txBody>
      </p:sp>
      <p:sp>
        <p:nvSpPr>
          <p:cNvPr id="9" name="Slide Number Placeholder 8"/>
          <p:cNvSpPr>
            <a:spLocks noGrp="1"/>
          </p:cNvSpPr>
          <p:nvPr>
            <p:ph type="sldNum" sz="quarter" idx="12"/>
          </p:nvPr>
        </p:nvSpPr>
        <p:spPr/>
        <p:txBody>
          <a:bodyPr/>
          <a:lstStyle/>
          <a:p>
            <a:fld id="{B1021DFB-B5FF-4603-908A-34BC7A1CA3C3}" type="slidenum">
              <a:rPr lang="en-GB" smtClean="0"/>
              <a:t>1</a:t>
            </a:fld>
            <a:endParaRPr lang="en-GB"/>
          </a:p>
        </p:txBody>
      </p:sp>
    </p:spTree>
    <p:extLst>
      <p:ext uri="{BB962C8B-B14F-4D97-AF65-F5344CB8AC3E}">
        <p14:creationId xmlns:p14="http://schemas.microsoft.com/office/powerpoint/2010/main" val="1597592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6539"/>
          </a:xfrm>
        </p:spPr>
        <p:txBody>
          <a:bodyPr>
            <a:normAutofit fontScale="90000"/>
          </a:bodyPr>
          <a:lstStyle/>
          <a:p>
            <a:r>
              <a:rPr lang="en-GB" b="1" dirty="0">
                <a:solidFill>
                  <a:srgbClr val="7030A0"/>
                </a:solidFill>
              </a:rPr>
              <a:t>A new trick: more simple finesses</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740120258"/>
              </p:ext>
            </p:extLst>
          </p:nvPr>
        </p:nvGraphicFramePr>
        <p:xfrm>
          <a:off x="459125" y="861334"/>
          <a:ext cx="4413818" cy="4163009"/>
        </p:xfrm>
        <a:graphic>
          <a:graphicData uri="http://schemas.openxmlformats.org/drawingml/2006/table">
            <a:tbl>
              <a:tblPr>
                <a:tableStyleId>{5C22544A-7EE6-4342-B048-85BDC9FD1C3A}</a:tableStyleId>
              </a:tblPr>
              <a:tblGrid>
                <a:gridCol w="249079">
                  <a:extLst>
                    <a:ext uri="{9D8B030D-6E8A-4147-A177-3AD203B41FA5}">
                      <a16:colId xmlns:a16="http://schemas.microsoft.com/office/drawing/2014/main" val="2392763542"/>
                    </a:ext>
                  </a:extLst>
                </a:gridCol>
                <a:gridCol w="208786">
                  <a:extLst>
                    <a:ext uri="{9D8B030D-6E8A-4147-A177-3AD203B41FA5}">
                      <a16:colId xmlns:a16="http://schemas.microsoft.com/office/drawing/2014/main" val="2505044801"/>
                    </a:ext>
                  </a:extLst>
                </a:gridCol>
                <a:gridCol w="981663">
                  <a:extLst>
                    <a:ext uri="{9D8B030D-6E8A-4147-A177-3AD203B41FA5}">
                      <a16:colId xmlns:a16="http://schemas.microsoft.com/office/drawing/2014/main" val="1138923964"/>
                    </a:ext>
                  </a:extLst>
                </a:gridCol>
                <a:gridCol w="234427">
                  <a:extLst>
                    <a:ext uri="{9D8B030D-6E8A-4147-A177-3AD203B41FA5}">
                      <a16:colId xmlns:a16="http://schemas.microsoft.com/office/drawing/2014/main" val="3330252821"/>
                    </a:ext>
                  </a:extLst>
                </a:gridCol>
                <a:gridCol w="948350">
                  <a:extLst>
                    <a:ext uri="{9D8B030D-6E8A-4147-A177-3AD203B41FA5}">
                      <a16:colId xmlns:a16="http://schemas.microsoft.com/office/drawing/2014/main" val="3612723360"/>
                    </a:ext>
                  </a:extLst>
                </a:gridCol>
                <a:gridCol w="242100">
                  <a:extLst>
                    <a:ext uri="{9D8B030D-6E8A-4147-A177-3AD203B41FA5}">
                      <a16:colId xmlns:a16="http://schemas.microsoft.com/office/drawing/2014/main" val="751143430"/>
                    </a:ext>
                  </a:extLst>
                </a:gridCol>
                <a:gridCol w="516471">
                  <a:extLst>
                    <a:ext uri="{9D8B030D-6E8A-4147-A177-3AD203B41FA5}">
                      <a16:colId xmlns:a16="http://schemas.microsoft.com/office/drawing/2014/main" val="2613804779"/>
                    </a:ext>
                  </a:extLst>
                </a:gridCol>
                <a:gridCol w="516471">
                  <a:extLst>
                    <a:ext uri="{9D8B030D-6E8A-4147-A177-3AD203B41FA5}">
                      <a16:colId xmlns:a16="http://schemas.microsoft.com/office/drawing/2014/main" val="3503937601"/>
                    </a:ext>
                  </a:extLst>
                </a:gridCol>
                <a:gridCol w="516471">
                  <a:extLst>
                    <a:ext uri="{9D8B030D-6E8A-4147-A177-3AD203B41FA5}">
                      <a16:colId xmlns:a16="http://schemas.microsoft.com/office/drawing/2014/main" val="625761943"/>
                    </a:ext>
                  </a:extLst>
                </a:gridCol>
              </a:tblGrid>
              <a:tr h="224180">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298159">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1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4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Q83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N.</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400" u="none" strike="noStrike" dirty="0">
                          <a:effectLst/>
                        </a:rPr>
                        <a:t>W.</a:t>
                      </a:r>
                      <a:endParaRPr lang="en-GB"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400" u="none" strike="noStrike" dirty="0">
                          <a:effectLst/>
                        </a:rPr>
                        <a:t>E.  </a:t>
                      </a:r>
                      <a:endParaRPr lang="en-GB" sz="14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S.</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0040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34027">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A742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34027">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34027">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35389">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4" name="Date Placeholder 3"/>
          <p:cNvSpPr>
            <a:spLocks noGrp="1"/>
          </p:cNvSpPr>
          <p:nvPr>
            <p:ph type="dt" sz="half" idx="10"/>
          </p:nvPr>
        </p:nvSpPr>
        <p:spPr/>
        <p:txBody>
          <a:bodyPr/>
          <a:lstStyle/>
          <a:p>
            <a:fld id="{AE3496BF-8576-402E-9418-7487528146A7}" type="datetime5">
              <a:rPr lang="en-GB" smtClean="0"/>
              <a:t>11-Oct-18</a:t>
            </a:fld>
            <a:endParaRPr lang="en-GB" dirty="0"/>
          </a:p>
        </p:txBody>
      </p:sp>
      <p:sp>
        <p:nvSpPr>
          <p:cNvPr id="5" name="Footer Placeholder 4"/>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a:xfrm>
            <a:off x="8612528" y="6333328"/>
            <a:ext cx="2743200" cy="365125"/>
          </a:xfrm>
        </p:spPr>
        <p:txBody>
          <a:bodyPr/>
          <a:lstStyle/>
          <a:p>
            <a:fld id="{B1021DFB-B5FF-4603-908A-34BC7A1CA3C3}" type="slidenum">
              <a:rPr lang="en-GB" smtClean="0"/>
              <a:t>10</a:t>
            </a:fld>
            <a:endParaRPr lang="en-GB" dirty="0"/>
          </a:p>
        </p:txBody>
      </p:sp>
      <p:sp>
        <p:nvSpPr>
          <p:cNvPr id="13" name="TextBox 12"/>
          <p:cNvSpPr txBox="1"/>
          <p:nvPr/>
        </p:nvSpPr>
        <p:spPr>
          <a:xfrm>
            <a:off x="204918" y="5013774"/>
            <a:ext cx="5500655" cy="769441"/>
          </a:xfrm>
          <a:prstGeom prst="rect">
            <a:avLst/>
          </a:prstGeom>
          <a:noFill/>
        </p:spPr>
        <p:txBody>
          <a:bodyPr wrap="square" rtlCol="0">
            <a:spAutoFit/>
          </a:bodyPr>
          <a:lstStyle/>
          <a:p>
            <a:r>
              <a:rPr lang="en-GB" sz="2200" dirty="0"/>
              <a:t>We can win two tricks if West has the </a:t>
            </a:r>
            <a:r>
              <a:rPr lang="en-GB" sz="2200" dirty="0">
                <a:solidFill>
                  <a:srgbClr val="FF0000"/>
                </a:solidFill>
                <a:latin typeface="Symbol" panose="05050102010706020507" pitchFamily="18" charset="2"/>
              </a:rPr>
              <a:t>©</a:t>
            </a:r>
            <a:r>
              <a:rPr lang="en-GB" sz="2200" dirty="0"/>
              <a:t>K by leading  from South and playing the Queen. </a:t>
            </a:r>
          </a:p>
        </p:txBody>
      </p:sp>
      <p:graphicFrame>
        <p:nvGraphicFramePr>
          <p:cNvPr id="12" name="Content Placeholder 8"/>
          <p:cNvGraphicFramePr>
            <a:graphicFrameLocks/>
          </p:cNvGraphicFramePr>
          <p:nvPr>
            <p:extLst>
              <p:ext uri="{D42A27DB-BD31-4B8C-83A1-F6EECF244321}">
                <p14:modId xmlns:p14="http://schemas.microsoft.com/office/powerpoint/2010/main" val="1579764508"/>
              </p:ext>
            </p:extLst>
          </p:nvPr>
        </p:nvGraphicFramePr>
        <p:xfrm>
          <a:off x="6808454" y="841664"/>
          <a:ext cx="4118048" cy="4182683"/>
        </p:xfrm>
        <a:graphic>
          <a:graphicData uri="http://schemas.openxmlformats.org/drawingml/2006/table">
            <a:tbl>
              <a:tblPr>
                <a:tableStyleId>{5C22544A-7EE6-4342-B048-85BDC9FD1C3A}</a:tableStyleId>
              </a:tblPr>
              <a:tblGrid>
                <a:gridCol w="232388">
                  <a:extLst>
                    <a:ext uri="{9D8B030D-6E8A-4147-A177-3AD203B41FA5}">
                      <a16:colId xmlns:a16="http://schemas.microsoft.com/office/drawing/2014/main" val="2392763542"/>
                    </a:ext>
                  </a:extLst>
                </a:gridCol>
                <a:gridCol w="194796">
                  <a:extLst>
                    <a:ext uri="{9D8B030D-6E8A-4147-A177-3AD203B41FA5}">
                      <a16:colId xmlns:a16="http://schemas.microsoft.com/office/drawing/2014/main" val="2505044801"/>
                    </a:ext>
                  </a:extLst>
                </a:gridCol>
                <a:gridCol w="915882">
                  <a:extLst>
                    <a:ext uri="{9D8B030D-6E8A-4147-A177-3AD203B41FA5}">
                      <a16:colId xmlns:a16="http://schemas.microsoft.com/office/drawing/2014/main" val="1138923964"/>
                    </a:ext>
                  </a:extLst>
                </a:gridCol>
                <a:gridCol w="218718">
                  <a:extLst>
                    <a:ext uri="{9D8B030D-6E8A-4147-A177-3AD203B41FA5}">
                      <a16:colId xmlns:a16="http://schemas.microsoft.com/office/drawing/2014/main" val="3330252821"/>
                    </a:ext>
                  </a:extLst>
                </a:gridCol>
                <a:gridCol w="884801">
                  <a:extLst>
                    <a:ext uri="{9D8B030D-6E8A-4147-A177-3AD203B41FA5}">
                      <a16:colId xmlns:a16="http://schemas.microsoft.com/office/drawing/2014/main" val="3612723360"/>
                    </a:ext>
                  </a:extLst>
                </a:gridCol>
                <a:gridCol w="225877">
                  <a:extLst>
                    <a:ext uri="{9D8B030D-6E8A-4147-A177-3AD203B41FA5}">
                      <a16:colId xmlns:a16="http://schemas.microsoft.com/office/drawing/2014/main" val="751143430"/>
                    </a:ext>
                  </a:extLst>
                </a:gridCol>
                <a:gridCol w="481862">
                  <a:extLst>
                    <a:ext uri="{9D8B030D-6E8A-4147-A177-3AD203B41FA5}">
                      <a16:colId xmlns:a16="http://schemas.microsoft.com/office/drawing/2014/main" val="2613804779"/>
                    </a:ext>
                  </a:extLst>
                </a:gridCol>
                <a:gridCol w="481862">
                  <a:extLst>
                    <a:ext uri="{9D8B030D-6E8A-4147-A177-3AD203B41FA5}">
                      <a16:colId xmlns:a16="http://schemas.microsoft.com/office/drawing/2014/main" val="3503937601"/>
                    </a:ext>
                  </a:extLst>
                </a:gridCol>
                <a:gridCol w="481862">
                  <a:extLst>
                    <a:ext uri="{9D8B030D-6E8A-4147-A177-3AD203B41FA5}">
                      <a16:colId xmlns:a16="http://schemas.microsoft.com/office/drawing/2014/main" val="625761943"/>
                    </a:ext>
                  </a:extLst>
                </a:gridCol>
              </a:tblGrid>
              <a:tr h="225239">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29956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1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4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Q83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N.</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400" u="none" strike="noStrike" dirty="0">
                          <a:effectLst/>
                        </a:rPr>
                        <a:t>W.</a:t>
                      </a:r>
                      <a:endParaRPr lang="en-GB"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400" u="none" strike="noStrike" dirty="0">
                          <a:effectLst/>
                        </a:rPr>
                        <a:t>E.  </a:t>
                      </a:r>
                      <a:endParaRPr lang="en-GB" sz="14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S.</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018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35605">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A742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35605">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35605">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3650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14" name="TextBox 13"/>
          <p:cNvSpPr txBox="1"/>
          <p:nvPr/>
        </p:nvSpPr>
        <p:spPr>
          <a:xfrm>
            <a:off x="6096000" y="5024343"/>
            <a:ext cx="6053558" cy="430887"/>
          </a:xfrm>
          <a:prstGeom prst="rect">
            <a:avLst/>
          </a:prstGeom>
          <a:noFill/>
        </p:spPr>
        <p:txBody>
          <a:bodyPr wrap="square" rtlCol="0">
            <a:spAutoFit/>
          </a:bodyPr>
          <a:lstStyle/>
          <a:p>
            <a:r>
              <a:rPr lang="en-GB" sz="2200" dirty="0"/>
              <a:t>Leading the </a:t>
            </a:r>
            <a:r>
              <a:rPr lang="en-GB" sz="2200" dirty="0">
                <a:solidFill>
                  <a:srgbClr val="FF0000"/>
                </a:solidFill>
                <a:latin typeface="Symbol" panose="05050102010706020507" pitchFamily="18" charset="2"/>
              </a:rPr>
              <a:t>©</a:t>
            </a:r>
            <a:r>
              <a:rPr lang="en-GB" sz="2200" dirty="0"/>
              <a:t>Q from North doesn’t work, why not?</a:t>
            </a:r>
          </a:p>
        </p:txBody>
      </p:sp>
      <p:sp>
        <p:nvSpPr>
          <p:cNvPr id="8" name="TextBox 7"/>
          <p:cNvSpPr txBox="1"/>
          <p:nvPr/>
        </p:nvSpPr>
        <p:spPr>
          <a:xfrm>
            <a:off x="6096000" y="5540746"/>
            <a:ext cx="6053558" cy="769441"/>
          </a:xfrm>
          <a:prstGeom prst="rect">
            <a:avLst/>
          </a:prstGeom>
          <a:noFill/>
        </p:spPr>
        <p:txBody>
          <a:bodyPr wrap="square" rtlCol="0">
            <a:spAutoFit/>
          </a:bodyPr>
          <a:lstStyle/>
          <a:p>
            <a:r>
              <a:rPr lang="en-GB" sz="2200" dirty="0"/>
              <a:t>If West has the King we lose, if East has the King they play it and we just win the Ace.</a:t>
            </a:r>
          </a:p>
        </p:txBody>
      </p:sp>
    </p:spTree>
    <p:extLst>
      <p:ext uri="{BB962C8B-B14F-4D97-AF65-F5344CB8AC3E}">
        <p14:creationId xmlns:p14="http://schemas.microsoft.com/office/powerpoint/2010/main" val="350364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20600171">
            <a:off x="497753" y="1626315"/>
            <a:ext cx="9098975" cy="1251266"/>
          </a:xfrm>
        </p:spPr>
        <p:txBody>
          <a:bodyPr>
            <a:normAutofit/>
          </a:bodyPr>
          <a:lstStyle/>
          <a:p>
            <a:pPr marL="0" indent="0" algn="ctr">
              <a:lnSpc>
                <a:spcPct val="120000"/>
              </a:lnSpc>
              <a:buNone/>
            </a:pPr>
            <a:r>
              <a:rPr lang="en-GB" sz="6000" dirty="0">
                <a:solidFill>
                  <a:srgbClr val="7030A0"/>
                </a:solidFill>
                <a:effectLst>
                  <a:outerShdw blurRad="50800" dist="50800" dir="5400000" algn="ctr" rotWithShape="0">
                    <a:srgbClr val="7030A0"/>
                  </a:outerShdw>
                </a:effectLst>
              </a:rPr>
              <a:t>Let’s play some more</a:t>
            </a:r>
            <a:endParaRPr lang="en-GB" dirty="0">
              <a:solidFill>
                <a:srgbClr val="7030A0"/>
              </a:solidFill>
            </a:endParaRPr>
          </a:p>
        </p:txBody>
      </p:sp>
      <p:sp>
        <p:nvSpPr>
          <p:cNvPr id="4" name="Date Placeholder 3"/>
          <p:cNvSpPr>
            <a:spLocks noGrp="1"/>
          </p:cNvSpPr>
          <p:nvPr>
            <p:ph type="dt" sz="half" idx="10"/>
          </p:nvPr>
        </p:nvSpPr>
        <p:spPr/>
        <p:txBody>
          <a:bodyPr/>
          <a:lstStyle/>
          <a:p>
            <a:fld id="{62398569-14A3-4F6E-AB10-1DEC3D80046B}" type="datetime5">
              <a:rPr lang="en-GB" smtClean="0"/>
              <a:t>11-Oct-18</a:t>
            </a:fld>
            <a:endParaRPr lang="en-GB"/>
          </a:p>
        </p:txBody>
      </p:sp>
      <p:sp>
        <p:nvSpPr>
          <p:cNvPr id="5" name="Footer Placeholder 4"/>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11</a:t>
            </a:fld>
            <a:endParaRPr lang="en-GB"/>
          </a:p>
        </p:txBody>
      </p:sp>
      <p:pic>
        <p:nvPicPr>
          <p:cNvPr id="1026" name="Picture 2" descr="Image result for pictures of people playing brid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1012" y="2729785"/>
            <a:ext cx="25527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Image result for bridge tricks taken picture">
            <a:extLst>
              <a:ext uri="{FF2B5EF4-FFF2-40B4-BE49-F238E27FC236}">
                <a16:creationId xmlns:a16="http://schemas.microsoft.com/office/drawing/2014/main" id="{C7F6C241-578E-4D86-971F-556CE0A0E3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93918" y="746346"/>
            <a:ext cx="2559664" cy="255966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904C21B5-CBDE-4179-87E1-25A7E56AEF98}"/>
              </a:ext>
            </a:extLst>
          </p:cNvPr>
          <p:cNvPicPr>
            <a:picLocks noChangeAspect="1"/>
          </p:cNvPicPr>
          <p:nvPr/>
        </p:nvPicPr>
        <p:blipFill>
          <a:blip r:embed="rId5"/>
          <a:stretch>
            <a:fillRect/>
          </a:stretch>
        </p:blipFill>
        <p:spPr>
          <a:xfrm>
            <a:off x="1512541" y="4363448"/>
            <a:ext cx="2553399" cy="1785352"/>
          </a:xfrm>
          <a:prstGeom prst="rect">
            <a:avLst/>
          </a:prstGeom>
        </p:spPr>
      </p:pic>
    </p:spTree>
    <p:extLst>
      <p:ext uri="{BB962C8B-B14F-4D97-AF65-F5344CB8AC3E}">
        <p14:creationId xmlns:p14="http://schemas.microsoft.com/office/powerpoint/2010/main" val="400143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4F433-B286-4D22-B693-ADFA5363CEAE}"/>
              </a:ext>
            </a:extLst>
          </p:cNvPr>
          <p:cNvSpPr>
            <a:spLocks noGrp="1"/>
          </p:cNvSpPr>
          <p:nvPr>
            <p:ph type="title"/>
          </p:nvPr>
        </p:nvSpPr>
        <p:spPr/>
        <p:txBody>
          <a:bodyPr/>
          <a:lstStyle/>
          <a:p>
            <a:r>
              <a:rPr lang="en-US" b="1" dirty="0">
                <a:solidFill>
                  <a:srgbClr val="7030A0"/>
                </a:solidFill>
              </a:rPr>
              <a:t>What have we learnt so far?</a:t>
            </a:r>
          </a:p>
        </p:txBody>
      </p:sp>
      <p:sp>
        <p:nvSpPr>
          <p:cNvPr id="3" name="Content Placeholder 2">
            <a:extLst>
              <a:ext uri="{FF2B5EF4-FFF2-40B4-BE49-F238E27FC236}">
                <a16:creationId xmlns:a16="http://schemas.microsoft.com/office/drawing/2014/main" id="{53186CC7-88BB-4CA1-A66C-E82C9B023C8C}"/>
              </a:ext>
            </a:extLst>
          </p:cNvPr>
          <p:cNvSpPr>
            <a:spLocks noGrp="1"/>
          </p:cNvSpPr>
          <p:nvPr>
            <p:ph idx="1"/>
          </p:nvPr>
        </p:nvSpPr>
        <p:spPr>
          <a:xfrm>
            <a:off x="846667" y="1791758"/>
            <a:ext cx="8039476" cy="2170642"/>
          </a:xfrm>
        </p:spPr>
        <p:txBody>
          <a:bodyPr>
            <a:normAutofit/>
          </a:bodyPr>
          <a:lstStyle/>
          <a:p>
            <a:pPr>
              <a:buFont typeface="Wingdings" panose="05000000000000000000" pitchFamily="2" charset="2"/>
              <a:buChar char="§"/>
            </a:pPr>
            <a:r>
              <a:rPr lang="en-US" sz="2400" dirty="0"/>
              <a:t>Whether you attended the Getting Started lesson or just read the notes we sent out, you should now understand that bridge is a game of taking tricks.</a:t>
            </a:r>
          </a:p>
          <a:p>
            <a:pPr>
              <a:buFont typeface="Wingdings" panose="05000000000000000000" pitchFamily="2" charset="2"/>
              <a:buChar char="§"/>
            </a:pPr>
            <a:endParaRPr lang="en-US" sz="2400" dirty="0"/>
          </a:p>
          <a:p>
            <a:pPr>
              <a:buFont typeface="Wingdings" panose="05000000000000000000" pitchFamily="2" charset="2"/>
              <a:buChar char="§"/>
            </a:pPr>
            <a:r>
              <a:rPr lang="en-US" sz="2400" dirty="0"/>
              <a:t>The more tricks your side takes the better you have done.</a:t>
            </a:r>
          </a:p>
          <a:p>
            <a:pPr>
              <a:buFont typeface="Wingdings" panose="05000000000000000000" pitchFamily="2" charset="2"/>
              <a:buChar char="§"/>
            </a:pPr>
            <a:endParaRPr lang="en-US" sz="2400" dirty="0"/>
          </a:p>
          <a:p>
            <a:endParaRPr lang="en-US" dirty="0"/>
          </a:p>
        </p:txBody>
      </p:sp>
      <p:sp>
        <p:nvSpPr>
          <p:cNvPr id="4" name="Date Placeholder 3">
            <a:extLst>
              <a:ext uri="{FF2B5EF4-FFF2-40B4-BE49-F238E27FC236}">
                <a16:creationId xmlns:a16="http://schemas.microsoft.com/office/drawing/2014/main" id="{CFF81F5C-239B-4402-90F1-E6D07C4A3842}"/>
              </a:ext>
            </a:extLst>
          </p:cNvPr>
          <p:cNvSpPr>
            <a:spLocks noGrp="1"/>
          </p:cNvSpPr>
          <p:nvPr>
            <p:ph type="dt" sz="half" idx="10"/>
          </p:nvPr>
        </p:nvSpPr>
        <p:spPr/>
        <p:txBody>
          <a:bodyPr/>
          <a:lstStyle/>
          <a:p>
            <a:fld id="{27D5869F-6BAA-4308-9E3C-8E168B5EB9B5}" type="datetime5">
              <a:rPr lang="en-GB" smtClean="0"/>
              <a:t>11-Oct-18</a:t>
            </a:fld>
            <a:endParaRPr lang="en-GB"/>
          </a:p>
        </p:txBody>
      </p:sp>
      <p:sp>
        <p:nvSpPr>
          <p:cNvPr id="5" name="Footer Placeholder 4">
            <a:extLst>
              <a:ext uri="{FF2B5EF4-FFF2-40B4-BE49-F238E27FC236}">
                <a16:creationId xmlns:a16="http://schemas.microsoft.com/office/drawing/2014/main" id="{279B49F0-427E-4528-84F9-154EF095DAB9}"/>
              </a:ext>
            </a:extLst>
          </p:cNvPr>
          <p:cNvSpPr>
            <a:spLocks noGrp="1"/>
          </p:cNvSpPr>
          <p:nvPr>
            <p:ph type="ftr" sz="quarter" idx="11"/>
          </p:nvPr>
        </p:nvSpPr>
        <p:spPr>
          <a:xfrm>
            <a:off x="3982825" y="6424612"/>
            <a:ext cx="4114800" cy="365125"/>
          </a:xfrm>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a:extLst>
              <a:ext uri="{FF2B5EF4-FFF2-40B4-BE49-F238E27FC236}">
                <a16:creationId xmlns:a16="http://schemas.microsoft.com/office/drawing/2014/main" id="{F865D229-96C3-492E-B67E-A931BCC1597C}"/>
              </a:ext>
            </a:extLst>
          </p:cNvPr>
          <p:cNvSpPr>
            <a:spLocks noGrp="1"/>
          </p:cNvSpPr>
          <p:nvPr>
            <p:ph type="sldNum" sz="quarter" idx="12"/>
          </p:nvPr>
        </p:nvSpPr>
        <p:spPr/>
        <p:txBody>
          <a:bodyPr/>
          <a:lstStyle/>
          <a:p>
            <a:fld id="{B1021DFB-B5FF-4603-908A-34BC7A1CA3C3}" type="slidenum">
              <a:rPr lang="en-GB" smtClean="0"/>
              <a:t>2</a:t>
            </a:fld>
            <a:endParaRPr lang="en-GB" dirty="0"/>
          </a:p>
        </p:txBody>
      </p:sp>
      <p:pic>
        <p:nvPicPr>
          <p:cNvPr id="1026" name="Picture 2" descr="Image result for clip art playing cards">
            <a:extLst>
              <a:ext uri="{FF2B5EF4-FFF2-40B4-BE49-F238E27FC236}">
                <a16:creationId xmlns:a16="http://schemas.microsoft.com/office/drawing/2014/main" id="{A49EF159-C354-4782-AD70-802F83CFBE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86143" y="1605860"/>
            <a:ext cx="2143119" cy="260489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DC84535-5909-4CF9-BD07-620C65782BFB}"/>
              </a:ext>
            </a:extLst>
          </p:cNvPr>
          <p:cNvSpPr/>
          <p:nvPr/>
        </p:nvSpPr>
        <p:spPr>
          <a:xfrm>
            <a:off x="8362988" y="1328047"/>
            <a:ext cx="3459690" cy="725282"/>
          </a:xfrm>
          <a:prstGeom prst="rect">
            <a:avLst/>
          </a:prstGeom>
          <a:noFill/>
          <a:ln>
            <a:noFill/>
          </a:ln>
        </p:spPr>
        <p:txBody>
          <a:bodyPr wrap="none" lIns="91440" tIns="45720" rIns="91440" bIns="45720">
            <a:prstTxWarp prst="textArchUp">
              <a:avLst>
                <a:gd name="adj" fmla="val 10841374"/>
              </a:avLst>
            </a:prstTxWarp>
            <a:spAutoFit/>
            <a:scene3d>
              <a:camera prst="orthographicFront">
                <a:rot lat="245633" lon="19493837" rev="21427629"/>
              </a:camera>
              <a:lightRig rig="threePt" dir="t"/>
            </a:scene3d>
          </a:bodyPr>
          <a:lstStyle/>
          <a:p>
            <a:pPr algn="ctr"/>
            <a:r>
              <a:rPr lang="en-US" sz="6600" b="1" cap="none" spc="0" dirty="0">
                <a:ln w="9525">
                  <a:solidFill>
                    <a:schemeClr val="bg1"/>
                  </a:solidFill>
                  <a:prstDash val="solid"/>
                </a:ln>
                <a:solidFill>
                  <a:srgbClr val="00B050"/>
                </a:solidFill>
                <a:effectLst>
                  <a:outerShdw blurRad="12700" dist="38100" dir="2700000" algn="tl" rotWithShape="0">
                    <a:schemeClr val="bg1">
                      <a:lumMod val="50000"/>
                    </a:schemeClr>
                  </a:outerShdw>
                </a:effectLst>
              </a:rPr>
              <a:t>Play</a:t>
            </a:r>
            <a:r>
              <a:rPr lang="en-US" sz="66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a:t>
            </a:r>
            <a:r>
              <a:rPr lang="en-US" sz="6600" b="1" cap="none" spc="0" dirty="0">
                <a:ln w="9525">
                  <a:solidFill>
                    <a:schemeClr val="bg1"/>
                  </a:solidFill>
                  <a:prstDash val="solid"/>
                </a:ln>
                <a:solidFill>
                  <a:srgbClr val="00B050"/>
                </a:solidFill>
                <a:effectLst>
                  <a:outerShdw blurRad="12700" dist="38100" dir="2700000" algn="tl" rotWithShape="0">
                    <a:schemeClr val="bg1">
                      <a:lumMod val="50000"/>
                    </a:schemeClr>
                  </a:outerShdw>
                </a:effectLst>
              </a:rPr>
              <a:t>Your Cards Right</a:t>
            </a:r>
          </a:p>
        </p:txBody>
      </p:sp>
      <p:sp>
        <p:nvSpPr>
          <p:cNvPr id="13" name="TextBox 12">
            <a:extLst>
              <a:ext uri="{FF2B5EF4-FFF2-40B4-BE49-F238E27FC236}">
                <a16:creationId xmlns:a16="http://schemas.microsoft.com/office/drawing/2014/main" id="{23AD3F25-E74C-4206-811A-0C9B1E5E0B01}"/>
              </a:ext>
            </a:extLst>
          </p:cNvPr>
          <p:cNvSpPr txBox="1"/>
          <p:nvPr/>
        </p:nvSpPr>
        <p:spPr>
          <a:xfrm>
            <a:off x="838200" y="4559210"/>
            <a:ext cx="10315222" cy="1200329"/>
          </a:xfrm>
          <a:prstGeom prst="rect">
            <a:avLst/>
          </a:prstGeom>
          <a:noFill/>
        </p:spPr>
        <p:txBody>
          <a:bodyPr wrap="square" rtlCol="0">
            <a:spAutoFit/>
          </a:bodyPr>
          <a:lstStyle/>
          <a:p>
            <a:pPr marL="225425" indent="-225425">
              <a:buFont typeface="Wingdings" panose="05000000000000000000" pitchFamily="2" charset="2"/>
              <a:buChar char="§"/>
            </a:pPr>
            <a:r>
              <a:rPr lang="en-US" sz="2400" dirty="0"/>
              <a:t>This trick taking is the same in full bridge as it is in mini-bridge so we are going to use mini-bridge for the next few weeks to explore how we can </a:t>
            </a:r>
            <a:r>
              <a:rPr lang="en-US" sz="2400" dirty="0" err="1"/>
              <a:t>maximise</a:t>
            </a:r>
            <a:r>
              <a:rPr lang="en-US" sz="2400" dirty="0"/>
              <a:t> the number of tricks we take.</a:t>
            </a:r>
          </a:p>
        </p:txBody>
      </p:sp>
    </p:spTree>
    <p:extLst>
      <p:ext uri="{BB962C8B-B14F-4D97-AF65-F5344CB8AC3E}">
        <p14:creationId xmlns:p14="http://schemas.microsoft.com/office/powerpoint/2010/main" val="2234165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6539"/>
          </a:xfrm>
        </p:spPr>
        <p:txBody>
          <a:bodyPr>
            <a:normAutofit fontScale="90000"/>
          </a:bodyPr>
          <a:lstStyle/>
          <a:p>
            <a:r>
              <a:rPr lang="en-GB" b="1" dirty="0">
                <a:solidFill>
                  <a:srgbClr val="7030A0"/>
                </a:solidFill>
              </a:rPr>
              <a:t>A hand of </a:t>
            </a:r>
            <a:r>
              <a:rPr lang="en-GB" b="1" dirty="0" err="1">
                <a:solidFill>
                  <a:srgbClr val="7030A0"/>
                </a:solidFill>
              </a:rPr>
              <a:t>MiniBridge</a:t>
            </a:r>
            <a:endParaRPr lang="en-GB" b="1" dirty="0">
              <a:solidFill>
                <a:srgbClr val="7030A0"/>
              </a:solidFill>
            </a:endParaRPr>
          </a:p>
        </p:txBody>
      </p:sp>
      <p:sp>
        <p:nvSpPr>
          <p:cNvPr id="4" name="Date Placeholder 3"/>
          <p:cNvSpPr>
            <a:spLocks noGrp="1"/>
          </p:cNvSpPr>
          <p:nvPr>
            <p:ph type="dt" sz="half" idx="10"/>
          </p:nvPr>
        </p:nvSpPr>
        <p:spPr/>
        <p:txBody>
          <a:bodyPr/>
          <a:lstStyle/>
          <a:p>
            <a:fld id="{F16189ED-2E1F-4757-9042-1DA9CC6E5F95}" type="datetime5">
              <a:rPr lang="en-GB" smtClean="0"/>
              <a:t>11-Oct-18</a:t>
            </a:fld>
            <a:endParaRPr lang="en-GB"/>
          </a:p>
        </p:txBody>
      </p:sp>
      <p:sp>
        <p:nvSpPr>
          <p:cNvPr id="5" name="Footer Placeholder 4"/>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3</a:t>
            </a:fld>
            <a:endParaRPr lang="en-GB" dirty="0"/>
          </a:p>
        </p:txBody>
      </p:sp>
      <p:sp>
        <p:nvSpPr>
          <p:cNvPr id="12" name="TextBox 11"/>
          <p:cNvSpPr txBox="1"/>
          <p:nvPr/>
        </p:nvSpPr>
        <p:spPr>
          <a:xfrm>
            <a:off x="5765218" y="1380538"/>
            <a:ext cx="4631634" cy="400110"/>
          </a:xfrm>
          <a:prstGeom prst="rect">
            <a:avLst/>
          </a:prstGeom>
          <a:noFill/>
        </p:spPr>
        <p:txBody>
          <a:bodyPr wrap="square" rtlCol="0">
            <a:spAutoFit/>
          </a:bodyPr>
          <a:lstStyle/>
          <a:p>
            <a:r>
              <a:rPr lang="en-GB" sz="2000" dirty="0"/>
              <a:t>How many points does each player have?</a:t>
            </a:r>
          </a:p>
        </p:txBody>
      </p:sp>
      <p:sp>
        <p:nvSpPr>
          <p:cNvPr id="13" name="TextBox 12"/>
          <p:cNvSpPr txBox="1"/>
          <p:nvPr/>
        </p:nvSpPr>
        <p:spPr>
          <a:xfrm>
            <a:off x="5810803" y="1874963"/>
            <a:ext cx="4229568" cy="400110"/>
          </a:xfrm>
          <a:prstGeom prst="rect">
            <a:avLst/>
          </a:prstGeom>
          <a:noFill/>
        </p:spPr>
        <p:txBody>
          <a:bodyPr wrap="square" rtlCol="0">
            <a:spAutoFit/>
          </a:bodyPr>
          <a:lstStyle/>
          <a:p>
            <a:r>
              <a:rPr lang="en-GB" sz="2000" dirty="0"/>
              <a:t>Who announces their points first?</a:t>
            </a:r>
          </a:p>
        </p:txBody>
      </p:sp>
      <p:sp>
        <p:nvSpPr>
          <p:cNvPr id="14" name="TextBox 13"/>
          <p:cNvSpPr txBox="1"/>
          <p:nvPr/>
        </p:nvSpPr>
        <p:spPr>
          <a:xfrm>
            <a:off x="5776614" y="2475313"/>
            <a:ext cx="4229568" cy="400110"/>
          </a:xfrm>
          <a:prstGeom prst="rect">
            <a:avLst/>
          </a:prstGeom>
          <a:noFill/>
        </p:spPr>
        <p:txBody>
          <a:bodyPr wrap="square" rtlCol="0">
            <a:spAutoFit/>
          </a:bodyPr>
          <a:lstStyle/>
          <a:p>
            <a:r>
              <a:rPr lang="en-GB" sz="2000" dirty="0"/>
              <a:t>Which pair are the declaring side?</a:t>
            </a:r>
          </a:p>
        </p:txBody>
      </p:sp>
      <p:sp>
        <p:nvSpPr>
          <p:cNvPr id="15" name="TextBox 14"/>
          <p:cNvSpPr txBox="1"/>
          <p:nvPr/>
        </p:nvSpPr>
        <p:spPr>
          <a:xfrm>
            <a:off x="5810803" y="3049806"/>
            <a:ext cx="4229568" cy="400110"/>
          </a:xfrm>
          <a:prstGeom prst="rect">
            <a:avLst/>
          </a:prstGeom>
          <a:noFill/>
        </p:spPr>
        <p:txBody>
          <a:bodyPr wrap="square" rtlCol="0">
            <a:spAutoFit/>
          </a:bodyPr>
          <a:lstStyle/>
          <a:p>
            <a:r>
              <a:rPr lang="en-GB" sz="2000" dirty="0"/>
              <a:t>Who is declarer?</a:t>
            </a:r>
          </a:p>
        </p:txBody>
      </p:sp>
      <p:sp>
        <p:nvSpPr>
          <p:cNvPr id="16" name="TextBox 15"/>
          <p:cNvSpPr txBox="1"/>
          <p:nvPr/>
        </p:nvSpPr>
        <p:spPr>
          <a:xfrm>
            <a:off x="5788010" y="3544445"/>
            <a:ext cx="4229569" cy="400110"/>
          </a:xfrm>
          <a:prstGeom prst="rect">
            <a:avLst/>
          </a:prstGeom>
          <a:noFill/>
        </p:spPr>
        <p:txBody>
          <a:bodyPr wrap="square" rtlCol="0">
            <a:spAutoFit/>
          </a:bodyPr>
          <a:lstStyle/>
          <a:p>
            <a:r>
              <a:rPr lang="en-GB" sz="2000" dirty="0"/>
              <a:t>Which player makes the first lead?</a:t>
            </a:r>
          </a:p>
        </p:txBody>
      </p:sp>
      <p:sp>
        <p:nvSpPr>
          <p:cNvPr id="17" name="TextBox 16"/>
          <p:cNvSpPr txBox="1"/>
          <p:nvPr/>
        </p:nvSpPr>
        <p:spPr>
          <a:xfrm>
            <a:off x="5810803" y="4081395"/>
            <a:ext cx="4229568" cy="400110"/>
          </a:xfrm>
          <a:prstGeom prst="rect">
            <a:avLst/>
          </a:prstGeom>
          <a:noFill/>
        </p:spPr>
        <p:txBody>
          <a:bodyPr wrap="square" rtlCol="0">
            <a:spAutoFit/>
          </a:bodyPr>
          <a:lstStyle/>
          <a:p>
            <a:r>
              <a:rPr lang="en-GB" sz="2000" dirty="0"/>
              <a:t>Which card should  they lead?</a:t>
            </a:r>
          </a:p>
        </p:txBody>
      </p:sp>
      <p:sp>
        <p:nvSpPr>
          <p:cNvPr id="18" name="TextBox 17"/>
          <p:cNvSpPr txBox="1"/>
          <p:nvPr/>
        </p:nvSpPr>
        <p:spPr>
          <a:xfrm>
            <a:off x="5810803" y="4626891"/>
            <a:ext cx="4229568" cy="707886"/>
          </a:xfrm>
          <a:prstGeom prst="rect">
            <a:avLst/>
          </a:prstGeom>
          <a:noFill/>
        </p:spPr>
        <p:txBody>
          <a:bodyPr wrap="square" rtlCol="0">
            <a:spAutoFit/>
          </a:bodyPr>
          <a:lstStyle/>
          <a:p>
            <a:r>
              <a:rPr lang="en-GB" sz="2000" dirty="0"/>
              <a:t>How many tricks is declarer sure to make?</a:t>
            </a:r>
          </a:p>
        </p:txBody>
      </p:sp>
      <p:sp>
        <p:nvSpPr>
          <p:cNvPr id="19" name="TextBox 18"/>
          <p:cNvSpPr txBox="1"/>
          <p:nvPr/>
        </p:nvSpPr>
        <p:spPr>
          <a:xfrm>
            <a:off x="5810803" y="5442268"/>
            <a:ext cx="4229568" cy="400110"/>
          </a:xfrm>
          <a:prstGeom prst="rect">
            <a:avLst/>
          </a:prstGeom>
          <a:noFill/>
        </p:spPr>
        <p:txBody>
          <a:bodyPr wrap="square" rtlCol="0">
            <a:spAutoFit/>
          </a:bodyPr>
          <a:lstStyle/>
          <a:p>
            <a:r>
              <a:rPr lang="en-GB" sz="2000" dirty="0"/>
              <a:t>Can they make any more?</a:t>
            </a:r>
          </a:p>
        </p:txBody>
      </p:sp>
      <p:sp>
        <p:nvSpPr>
          <p:cNvPr id="20" name="TextBox 19"/>
          <p:cNvSpPr txBox="1"/>
          <p:nvPr/>
        </p:nvSpPr>
        <p:spPr>
          <a:xfrm>
            <a:off x="9724292" y="1824541"/>
            <a:ext cx="1971219" cy="400110"/>
          </a:xfrm>
          <a:prstGeom prst="rect">
            <a:avLst/>
          </a:prstGeom>
          <a:noFill/>
        </p:spPr>
        <p:txBody>
          <a:bodyPr wrap="square" rtlCol="0">
            <a:spAutoFit/>
          </a:bodyPr>
          <a:lstStyle/>
          <a:p>
            <a:r>
              <a:rPr lang="en-GB" sz="2000" b="1" dirty="0">
                <a:solidFill>
                  <a:srgbClr val="7030A0"/>
                </a:solidFill>
              </a:rPr>
              <a:t>Dealer (North)</a:t>
            </a:r>
          </a:p>
        </p:txBody>
      </p:sp>
      <p:sp>
        <p:nvSpPr>
          <p:cNvPr id="21" name="TextBox 20"/>
          <p:cNvSpPr txBox="1"/>
          <p:nvPr/>
        </p:nvSpPr>
        <p:spPr>
          <a:xfrm>
            <a:off x="9724292" y="2452126"/>
            <a:ext cx="1573285" cy="400110"/>
          </a:xfrm>
          <a:prstGeom prst="rect">
            <a:avLst/>
          </a:prstGeom>
          <a:noFill/>
        </p:spPr>
        <p:txBody>
          <a:bodyPr wrap="square" rtlCol="0">
            <a:spAutoFit/>
          </a:bodyPr>
          <a:lstStyle/>
          <a:p>
            <a:r>
              <a:rPr lang="en-GB" sz="2000" b="1" dirty="0">
                <a:solidFill>
                  <a:srgbClr val="7030A0"/>
                </a:solidFill>
              </a:rPr>
              <a:t>North/South</a:t>
            </a:r>
          </a:p>
        </p:txBody>
      </p:sp>
      <p:sp>
        <p:nvSpPr>
          <p:cNvPr id="22" name="TextBox 21"/>
          <p:cNvSpPr txBox="1"/>
          <p:nvPr/>
        </p:nvSpPr>
        <p:spPr>
          <a:xfrm>
            <a:off x="9724291" y="3015664"/>
            <a:ext cx="1573285" cy="400110"/>
          </a:xfrm>
          <a:prstGeom prst="rect">
            <a:avLst/>
          </a:prstGeom>
          <a:noFill/>
        </p:spPr>
        <p:txBody>
          <a:bodyPr wrap="square" rtlCol="0">
            <a:spAutoFit/>
          </a:bodyPr>
          <a:lstStyle/>
          <a:p>
            <a:r>
              <a:rPr lang="en-GB" sz="2000" b="1" dirty="0">
                <a:solidFill>
                  <a:srgbClr val="7030A0"/>
                </a:solidFill>
              </a:rPr>
              <a:t>North</a:t>
            </a:r>
          </a:p>
        </p:txBody>
      </p:sp>
      <p:sp>
        <p:nvSpPr>
          <p:cNvPr id="23" name="TextBox 22"/>
          <p:cNvSpPr txBox="1"/>
          <p:nvPr/>
        </p:nvSpPr>
        <p:spPr>
          <a:xfrm>
            <a:off x="9708749" y="3545658"/>
            <a:ext cx="1573285" cy="400110"/>
          </a:xfrm>
          <a:prstGeom prst="rect">
            <a:avLst/>
          </a:prstGeom>
          <a:noFill/>
        </p:spPr>
        <p:txBody>
          <a:bodyPr wrap="square" rtlCol="0">
            <a:spAutoFit/>
          </a:bodyPr>
          <a:lstStyle/>
          <a:p>
            <a:r>
              <a:rPr lang="en-GB" sz="2000" b="1" dirty="0">
                <a:solidFill>
                  <a:srgbClr val="7030A0"/>
                </a:solidFill>
              </a:rPr>
              <a:t>East</a:t>
            </a:r>
          </a:p>
        </p:txBody>
      </p:sp>
      <p:sp>
        <p:nvSpPr>
          <p:cNvPr id="24" name="TextBox 23"/>
          <p:cNvSpPr txBox="1"/>
          <p:nvPr/>
        </p:nvSpPr>
        <p:spPr>
          <a:xfrm>
            <a:off x="9708749" y="4075732"/>
            <a:ext cx="1407440" cy="400110"/>
          </a:xfrm>
          <a:prstGeom prst="rect">
            <a:avLst/>
          </a:prstGeom>
          <a:noFill/>
        </p:spPr>
        <p:txBody>
          <a:bodyPr wrap="square" rtlCol="0">
            <a:spAutoFit/>
          </a:bodyPr>
          <a:lstStyle/>
          <a:p>
            <a:r>
              <a:rPr lang="en-GB" sz="2000" dirty="0">
                <a:latin typeface="Symbol" panose="05050102010706020507" pitchFamily="18" charset="2"/>
              </a:rPr>
              <a:t>ª</a:t>
            </a:r>
            <a:r>
              <a:rPr lang="en-GB" sz="2000" b="1" dirty="0">
                <a:solidFill>
                  <a:srgbClr val="7030A0"/>
                </a:solidFill>
              </a:rPr>
              <a:t>Q</a:t>
            </a:r>
          </a:p>
        </p:txBody>
      </p:sp>
      <p:sp>
        <p:nvSpPr>
          <p:cNvPr id="25" name="TextBox 24"/>
          <p:cNvSpPr txBox="1"/>
          <p:nvPr/>
        </p:nvSpPr>
        <p:spPr>
          <a:xfrm>
            <a:off x="9724290" y="4667713"/>
            <a:ext cx="1407440" cy="400110"/>
          </a:xfrm>
          <a:prstGeom prst="rect">
            <a:avLst/>
          </a:prstGeom>
          <a:noFill/>
        </p:spPr>
        <p:txBody>
          <a:bodyPr wrap="square" rtlCol="0">
            <a:spAutoFit/>
          </a:bodyPr>
          <a:lstStyle/>
          <a:p>
            <a:r>
              <a:rPr lang="en-GB" b="1" dirty="0">
                <a:solidFill>
                  <a:srgbClr val="A751BF"/>
                </a:solidFill>
              </a:rPr>
              <a:t> </a:t>
            </a:r>
            <a:r>
              <a:rPr lang="en-GB" sz="2000" b="1" dirty="0">
                <a:solidFill>
                  <a:srgbClr val="7030A0"/>
                </a:solidFill>
              </a:rPr>
              <a:t>Nine</a:t>
            </a:r>
          </a:p>
        </p:txBody>
      </p:sp>
      <p:sp>
        <p:nvSpPr>
          <p:cNvPr id="27" name="Rectangle 26"/>
          <p:cNvSpPr/>
          <p:nvPr/>
        </p:nvSpPr>
        <p:spPr>
          <a:xfrm>
            <a:off x="9708749" y="5369922"/>
            <a:ext cx="1986762" cy="400110"/>
          </a:xfrm>
          <a:prstGeom prst="rect">
            <a:avLst/>
          </a:prstGeom>
        </p:spPr>
        <p:txBody>
          <a:bodyPr wrap="none">
            <a:spAutoFit/>
          </a:bodyPr>
          <a:lstStyle/>
          <a:p>
            <a:pPr fontAlgn="b"/>
            <a:r>
              <a:rPr lang="en-GB" sz="2000" b="1" dirty="0">
                <a:solidFill>
                  <a:srgbClr val="7030A0"/>
                </a:solidFill>
              </a:rPr>
              <a:t>Two more hearts</a:t>
            </a:r>
          </a:p>
        </p:txBody>
      </p:sp>
      <p:pic>
        <p:nvPicPr>
          <p:cNvPr id="26" name="Picture 25">
            <a:extLst>
              <a:ext uri="{FF2B5EF4-FFF2-40B4-BE49-F238E27FC236}">
                <a16:creationId xmlns:a16="http://schemas.microsoft.com/office/drawing/2014/main" id="{039A0A0B-9991-4412-AF61-923962F198AC}"/>
              </a:ext>
            </a:extLst>
          </p:cNvPr>
          <p:cNvPicPr>
            <a:picLocks noChangeAspect="1"/>
          </p:cNvPicPr>
          <p:nvPr/>
        </p:nvPicPr>
        <p:blipFill>
          <a:blip r:embed="rId3"/>
          <a:stretch>
            <a:fillRect/>
          </a:stretch>
        </p:blipFill>
        <p:spPr>
          <a:xfrm>
            <a:off x="166003" y="1358409"/>
            <a:ext cx="5599215" cy="4672951"/>
          </a:xfrm>
          <a:prstGeom prst="rect">
            <a:avLst/>
          </a:prstGeom>
        </p:spPr>
      </p:pic>
      <p:sp>
        <p:nvSpPr>
          <p:cNvPr id="3" name="TextBox 2">
            <a:extLst>
              <a:ext uri="{FF2B5EF4-FFF2-40B4-BE49-F238E27FC236}">
                <a16:creationId xmlns:a16="http://schemas.microsoft.com/office/drawing/2014/main" id="{3EF98206-A48A-4DF5-B9E7-59C847CB0925}"/>
              </a:ext>
            </a:extLst>
          </p:cNvPr>
          <p:cNvSpPr txBox="1"/>
          <p:nvPr/>
        </p:nvSpPr>
        <p:spPr>
          <a:xfrm>
            <a:off x="3756957" y="4559340"/>
            <a:ext cx="2053846" cy="1404469"/>
          </a:xfrm>
          <a:prstGeom prst="rect">
            <a:avLst/>
          </a:prstGeom>
          <a:solidFill>
            <a:schemeClr val="bg1">
              <a:lumMod val="95000"/>
            </a:schemeClr>
          </a:solidFill>
        </p:spPr>
        <p:txBody>
          <a:bodyPr wrap="square" rtlCol="0">
            <a:spAutoFit/>
          </a:bodyPr>
          <a:lstStyle/>
          <a:p>
            <a:endParaRPr lang="en-GB" dirty="0"/>
          </a:p>
        </p:txBody>
      </p:sp>
    </p:spTree>
    <p:extLst>
      <p:ext uri="{BB962C8B-B14F-4D97-AF65-F5344CB8AC3E}">
        <p14:creationId xmlns:p14="http://schemas.microsoft.com/office/powerpoint/2010/main" val="847240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p:bldP spid="18" grpId="0"/>
      <p:bldP spid="19" grpId="0"/>
      <p:bldP spid="20" grpId="0"/>
      <p:bldP spid="21" grpId="0"/>
      <p:bldP spid="24" grpId="0"/>
      <p:bldP spid="25"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4F433-B286-4D22-B693-ADFA5363CEAE}"/>
              </a:ext>
            </a:extLst>
          </p:cNvPr>
          <p:cNvSpPr>
            <a:spLocks noGrp="1"/>
          </p:cNvSpPr>
          <p:nvPr>
            <p:ph type="title"/>
          </p:nvPr>
        </p:nvSpPr>
        <p:spPr/>
        <p:txBody>
          <a:bodyPr/>
          <a:lstStyle/>
          <a:p>
            <a:r>
              <a:rPr lang="en-US" b="1" dirty="0">
                <a:solidFill>
                  <a:srgbClr val="7030A0"/>
                </a:solidFill>
              </a:rPr>
              <a:t>Developing long suits</a:t>
            </a:r>
          </a:p>
        </p:txBody>
      </p:sp>
      <p:sp>
        <p:nvSpPr>
          <p:cNvPr id="3" name="Content Placeholder 2">
            <a:extLst>
              <a:ext uri="{FF2B5EF4-FFF2-40B4-BE49-F238E27FC236}">
                <a16:creationId xmlns:a16="http://schemas.microsoft.com/office/drawing/2014/main" id="{53186CC7-88BB-4CA1-A66C-E82C9B023C8C}"/>
              </a:ext>
            </a:extLst>
          </p:cNvPr>
          <p:cNvSpPr>
            <a:spLocks noGrp="1"/>
          </p:cNvSpPr>
          <p:nvPr>
            <p:ph idx="1"/>
          </p:nvPr>
        </p:nvSpPr>
        <p:spPr>
          <a:xfrm>
            <a:off x="601134" y="1690688"/>
            <a:ext cx="8009466" cy="2632956"/>
          </a:xfrm>
        </p:spPr>
        <p:txBody>
          <a:bodyPr/>
          <a:lstStyle/>
          <a:p>
            <a:pPr>
              <a:buFont typeface="Wingdings" panose="05000000000000000000" pitchFamily="2" charset="2"/>
              <a:buChar char="§"/>
            </a:pPr>
            <a:r>
              <a:rPr lang="en-US" sz="2400" dirty="0"/>
              <a:t>When you have a lot of cards in one suit between the two hands you can make extra tricks by playing that suit.  Even if you have to lose tricks in that suit first, the remaining cards will be winners.</a:t>
            </a:r>
          </a:p>
          <a:p>
            <a:pPr>
              <a:buFont typeface="Wingdings" panose="05000000000000000000" pitchFamily="2" charset="2"/>
              <a:buChar char="§"/>
            </a:pPr>
            <a:endParaRPr lang="en-US" sz="2400" dirty="0"/>
          </a:p>
          <a:p>
            <a:pPr>
              <a:buFont typeface="Wingdings" panose="05000000000000000000" pitchFamily="2" charset="2"/>
              <a:buChar char="§"/>
            </a:pPr>
            <a:r>
              <a:rPr lang="en-US" sz="2400" dirty="0"/>
              <a:t>You should do this before taking your top tricks in other suits.</a:t>
            </a:r>
          </a:p>
          <a:p>
            <a:pPr marL="0" indent="0">
              <a:buNone/>
            </a:pPr>
            <a:endParaRPr lang="en-US" sz="2400" dirty="0"/>
          </a:p>
        </p:txBody>
      </p:sp>
      <p:sp>
        <p:nvSpPr>
          <p:cNvPr id="4" name="Date Placeholder 3">
            <a:extLst>
              <a:ext uri="{FF2B5EF4-FFF2-40B4-BE49-F238E27FC236}">
                <a16:creationId xmlns:a16="http://schemas.microsoft.com/office/drawing/2014/main" id="{CFF81F5C-239B-4402-90F1-E6D07C4A3842}"/>
              </a:ext>
            </a:extLst>
          </p:cNvPr>
          <p:cNvSpPr>
            <a:spLocks noGrp="1"/>
          </p:cNvSpPr>
          <p:nvPr>
            <p:ph type="dt" sz="half" idx="10"/>
          </p:nvPr>
        </p:nvSpPr>
        <p:spPr>
          <a:xfrm>
            <a:off x="1066800" y="6356350"/>
            <a:ext cx="2743200" cy="365125"/>
          </a:xfrm>
        </p:spPr>
        <p:txBody>
          <a:bodyPr/>
          <a:lstStyle/>
          <a:p>
            <a:fld id="{B18B1B57-6001-4621-ADE7-623ED98BC903}" type="datetime5">
              <a:rPr lang="en-GB" smtClean="0"/>
              <a:t>11-Oct-18</a:t>
            </a:fld>
            <a:endParaRPr lang="en-GB"/>
          </a:p>
        </p:txBody>
      </p:sp>
      <p:sp>
        <p:nvSpPr>
          <p:cNvPr id="5" name="Footer Placeholder 4">
            <a:extLst>
              <a:ext uri="{FF2B5EF4-FFF2-40B4-BE49-F238E27FC236}">
                <a16:creationId xmlns:a16="http://schemas.microsoft.com/office/drawing/2014/main" id="{279B49F0-427E-4528-84F9-154EF095DAB9}"/>
              </a:ext>
            </a:extLst>
          </p:cNvPr>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a:extLst>
              <a:ext uri="{FF2B5EF4-FFF2-40B4-BE49-F238E27FC236}">
                <a16:creationId xmlns:a16="http://schemas.microsoft.com/office/drawing/2014/main" id="{F865D229-96C3-492E-B67E-A931BCC1597C}"/>
              </a:ext>
            </a:extLst>
          </p:cNvPr>
          <p:cNvSpPr>
            <a:spLocks noGrp="1"/>
          </p:cNvSpPr>
          <p:nvPr>
            <p:ph type="sldNum" sz="quarter" idx="12"/>
          </p:nvPr>
        </p:nvSpPr>
        <p:spPr/>
        <p:txBody>
          <a:bodyPr/>
          <a:lstStyle/>
          <a:p>
            <a:fld id="{B1021DFB-B5FF-4603-908A-34BC7A1CA3C3}" type="slidenum">
              <a:rPr lang="en-GB" smtClean="0"/>
              <a:t>4</a:t>
            </a:fld>
            <a:endParaRPr lang="en-GB"/>
          </a:p>
        </p:txBody>
      </p:sp>
      <p:pic>
        <p:nvPicPr>
          <p:cNvPr id="7" name="Picture 6">
            <a:extLst>
              <a:ext uri="{FF2B5EF4-FFF2-40B4-BE49-F238E27FC236}">
                <a16:creationId xmlns:a16="http://schemas.microsoft.com/office/drawing/2014/main" id="{3B1A53E6-CEBC-4424-99B6-B9A728C174F7}"/>
              </a:ext>
            </a:extLst>
          </p:cNvPr>
          <p:cNvPicPr>
            <a:picLocks noChangeAspect="1"/>
          </p:cNvPicPr>
          <p:nvPr/>
        </p:nvPicPr>
        <p:blipFill>
          <a:blip r:embed="rId2"/>
          <a:stretch>
            <a:fillRect/>
          </a:stretch>
        </p:blipFill>
        <p:spPr>
          <a:xfrm>
            <a:off x="8610600" y="434976"/>
            <a:ext cx="3433233" cy="2924606"/>
          </a:xfrm>
          <a:prstGeom prst="rect">
            <a:avLst/>
          </a:prstGeom>
        </p:spPr>
      </p:pic>
      <p:sp>
        <p:nvSpPr>
          <p:cNvPr id="8" name="TextBox 7">
            <a:extLst>
              <a:ext uri="{FF2B5EF4-FFF2-40B4-BE49-F238E27FC236}">
                <a16:creationId xmlns:a16="http://schemas.microsoft.com/office/drawing/2014/main" id="{F44206AE-4932-41AF-A742-A6AF142B5838}"/>
              </a:ext>
            </a:extLst>
          </p:cNvPr>
          <p:cNvSpPr txBox="1"/>
          <p:nvPr/>
        </p:nvSpPr>
        <p:spPr>
          <a:xfrm>
            <a:off x="601134" y="4615294"/>
            <a:ext cx="10752666" cy="830997"/>
          </a:xfrm>
          <a:prstGeom prst="rect">
            <a:avLst/>
          </a:prstGeom>
          <a:noFill/>
        </p:spPr>
        <p:txBody>
          <a:bodyPr wrap="square" rtlCol="0">
            <a:spAutoFit/>
          </a:bodyPr>
          <a:lstStyle/>
          <a:p>
            <a:pPr marL="225425" indent="-225425">
              <a:buFont typeface="Wingdings" panose="05000000000000000000" pitchFamily="2" charset="2"/>
              <a:buChar char="§"/>
            </a:pPr>
            <a:r>
              <a:rPr lang="en-US" sz="2400" dirty="0"/>
              <a:t>This means you can get the lead back when the defenders lead the other suits and it prevents the defenders from making extra tricks in their long suits.</a:t>
            </a:r>
          </a:p>
        </p:txBody>
      </p:sp>
    </p:spTree>
    <p:extLst>
      <p:ext uri="{BB962C8B-B14F-4D97-AF65-F5344CB8AC3E}">
        <p14:creationId xmlns:p14="http://schemas.microsoft.com/office/powerpoint/2010/main" val="3767813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3670"/>
          </a:xfrm>
        </p:spPr>
        <p:txBody>
          <a:bodyPr/>
          <a:lstStyle/>
          <a:p>
            <a:r>
              <a:rPr lang="en-GB" b="1" dirty="0">
                <a:solidFill>
                  <a:srgbClr val="7030A0"/>
                </a:solidFill>
              </a:rPr>
              <a:t>Some Advice for Declarers</a:t>
            </a:r>
          </a:p>
        </p:txBody>
      </p:sp>
      <p:sp>
        <p:nvSpPr>
          <p:cNvPr id="3" name="Content Placeholder 2"/>
          <p:cNvSpPr>
            <a:spLocks noGrp="1"/>
          </p:cNvSpPr>
          <p:nvPr>
            <p:ph idx="1"/>
          </p:nvPr>
        </p:nvSpPr>
        <p:spPr>
          <a:xfrm>
            <a:off x="526782" y="1668743"/>
            <a:ext cx="7321818" cy="4137660"/>
          </a:xfrm>
        </p:spPr>
        <p:txBody>
          <a:bodyPr>
            <a:normAutofit/>
          </a:bodyPr>
          <a:lstStyle/>
          <a:p>
            <a:pPr>
              <a:buFont typeface="Wingdings" panose="05000000000000000000" pitchFamily="2" charset="2"/>
              <a:buChar char="§"/>
            </a:pPr>
            <a:r>
              <a:rPr lang="en-GB" sz="2400" dirty="0"/>
              <a:t>Make a plan before playing a card from dummy to the first trick.</a:t>
            </a:r>
            <a:br>
              <a:rPr lang="en-GB" sz="2400" dirty="0"/>
            </a:br>
            <a:endParaRPr lang="en-GB" sz="2400" dirty="0"/>
          </a:p>
          <a:p>
            <a:pPr>
              <a:buFont typeface="Wingdings" panose="05000000000000000000" pitchFamily="2" charset="2"/>
              <a:buChar char="§"/>
            </a:pPr>
            <a:r>
              <a:rPr lang="en-GB" sz="2400" dirty="0"/>
              <a:t>Count your winners first.</a:t>
            </a:r>
            <a:br>
              <a:rPr lang="en-GB" sz="2400" dirty="0"/>
            </a:br>
            <a:endParaRPr lang="en-GB" sz="2400" dirty="0"/>
          </a:p>
          <a:p>
            <a:pPr>
              <a:buFont typeface="Wingdings" panose="05000000000000000000" pitchFamily="2" charset="2"/>
              <a:buChar char="§"/>
            </a:pPr>
            <a:r>
              <a:rPr lang="en-GB" sz="2400" dirty="0"/>
              <a:t>Work out where you can make extra tricks.</a:t>
            </a:r>
            <a:br>
              <a:rPr lang="en-GB" sz="2400" dirty="0"/>
            </a:br>
            <a:endParaRPr lang="en-GB" sz="2400" dirty="0"/>
          </a:p>
          <a:p>
            <a:pPr>
              <a:buFont typeface="Wingdings" panose="05000000000000000000" pitchFamily="2" charset="2"/>
              <a:buChar char="§"/>
            </a:pPr>
            <a:r>
              <a:rPr lang="en-GB" sz="2400" dirty="0"/>
              <a:t>Small cards can be made into winners if you have a long suit.</a:t>
            </a:r>
          </a:p>
          <a:p>
            <a:pPr>
              <a:lnSpc>
                <a:spcPct val="110000"/>
              </a:lnSpc>
            </a:pPr>
            <a:endParaRPr lang="en-GB" sz="2200" dirty="0"/>
          </a:p>
          <a:p>
            <a:endParaRPr lang="en-GB" dirty="0"/>
          </a:p>
        </p:txBody>
      </p:sp>
      <p:sp>
        <p:nvSpPr>
          <p:cNvPr id="4" name="Date Placeholder 3"/>
          <p:cNvSpPr>
            <a:spLocks noGrp="1"/>
          </p:cNvSpPr>
          <p:nvPr>
            <p:ph type="dt" sz="half" idx="10"/>
          </p:nvPr>
        </p:nvSpPr>
        <p:spPr/>
        <p:txBody>
          <a:bodyPr/>
          <a:lstStyle/>
          <a:p>
            <a:fld id="{2DD39D84-CA35-4581-8210-326D1620857D}" type="datetime5">
              <a:rPr lang="en-GB" smtClean="0"/>
              <a:t>11-Oct-18</a:t>
            </a:fld>
            <a:endParaRPr lang="en-GB" dirty="0"/>
          </a:p>
        </p:txBody>
      </p:sp>
      <p:sp>
        <p:nvSpPr>
          <p:cNvPr id="5" name="Footer Placeholder 4"/>
          <p:cNvSpPr>
            <a:spLocks noGrp="1"/>
          </p:cNvSpPr>
          <p:nvPr>
            <p:ph type="ftr" sz="quarter" idx="11"/>
          </p:nvPr>
        </p:nvSpPr>
        <p:spPr>
          <a:xfrm>
            <a:off x="4343400" y="6173787"/>
            <a:ext cx="4114800" cy="365125"/>
          </a:xfrm>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5</a:t>
            </a:fld>
            <a:endParaRPr lang="en-GB"/>
          </a:p>
        </p:txBody>
      </p:sp>
      <p:sp>
        <p:nvSpPr>
          <p:cNvPr id="7" name="Rectangle: Folded Corner 6"/>
          <p:cNvSpPr/>
          <p:nvPr/>
        </p:nvSpPr>
        <p:spPr>
          <a:xfrm>
            <a:off x="8153400" y="4160941"/>
            <a:ext cx="3295650" cy="2016022"/>
          </a:xfrm>
          <a:prstGeom prst="foldedCorner">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r>
              <a:rPr lang="en-GB" sz="1400" dirty="0"/>
            </a:br>
            <a:r>
              <a:rPr lang="en-GB" sz="2000" b="1" dirty="0">
                <a:solidFill>
                  <a:schemeClr val="tx1"/>
                </a:solidFill>
                <a:latin typeface="Bell MT" panose="02020503060305020303" pitchFamily="18" charset="0"/>
              </a:rPr>
              <a:t>Remember</a:t>
            </a:r>
          </a:p>
          <a:p>
            <a:pPr algn="ctr"/>
            <a:endParaRPr lang="en-GB" sz="2000" b="1" dirty="0">
              <a:solidFill>
                <a:schemeClr val="tx1"/>
              </a:solidFill>
              <a:latin typeface="Bell MT" panose="02020503060305020303" pitchFamily="18" charset="0"/>
            </a:endParaRPr>
          </a:p>
          <a:p>
            <a:pPr algn="ctr"/>
            <a:r>
              <a:rPr lang="en-GB" sz="2000" b="1" dirty="0">
                <a:solidFill>
                  <a:schemeClr val="tx1"/>
                </a:solidFill>
                <a:latin typeface="Bell MT" panose="02020503060305020303" pitchFamily="18" charset="0"/>
              </a:rPr>
              <a:t>It doesn’t matter whether you win the trick in hand </a:t>
            </a:r>
            <a:br>
              <a:rPr lang="en-GB" sz="2000" b="1" dirty="0">
                <a:solidFill>
                  <a:schemeClr val="tx1"/>
                </a:solidFill>
                <a:latin typeface="Bell MT" panose="02020503060305020303" pitchFamily="18" charset="0"/>
              </a:rPr>
            </a:br>
            <a:r>
              <a:rPr lang="en-GB" sz="2000" b="1" dirty="0">
                <a:solidFill>
                  <a:schemeClr val="tx1"/>
                </a:solidFill>
                <a:latin typeface="Bell MT" panose="02020503060305020303" pitchFamily="18" charset="0"/>
              </a:rPr>
              <a:t>or in dummy,</a:t>
            </a:r>
          </a:p>
          <a:p>
            <a:pPr algn="ctr"/>
            <a:r>
              <a:rPr lang="en-GB" sz="2000" b="1" dirty="0">
                <a:solidFill>
                  <a:schemeClr val="tx1"/>
                </a:solidFill>
                <a:latin typeface="Bell MT" panose="02020503060305020303" pitchFamily="18" charset="0"/>
              </a:rPr>
              <a:t>it counts for your side.</a:t>
            </a:r>
          </a:p>
        </p:txBody>
      </p:sp>
      <p:pic>
        <p:nvPicPr>
          <p:cNvPr id="4098" name="Picture 2" descr="Image result for clip art helpful tips">
            <a:extLst>
              <a:ext uri="{FF2B5EF4-FFF2-40B4-BE49-F238E27FC236}">
                <a16:creationId xmlns:a16="http://schemas.microsoft.com/office/drawing/2014/main" id="{96B0B132-E4E8-4D05-B6B1-AD11C6F89F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1938" y="545279"/>
            <a:ext cx="2767062" cy="2129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524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20600171">
            <a:off x="497753" y="1626315"/>
            <a:ext cx="9098975" cy="1251266"/>
          </a:xfrm>
        </p:spPr>
        <p:txBody>
          <a:bodyPr>
            <a:normAutofit/>
          </a:bodyPr>
          <a:lstStyle/>
          <a:p>
            <a:pPr marL="0" indent="0" algn="ctr">
              <a:lnSpc>
                <a:spcPct val="120000"/>
              </a:lnSpc>
              <a:buNone/>
            </a:pPr>
            <a:r>
              <a:rPr lang="en-GB" sz="6000" dirty="0">
                <a:solidFill>
                  <a:srgbClr val="7030A0"/>
                </a:solidFill>
                <a:effectLst>
                  <a:outerShdw blurRad="50800" dist="50800" dir="5400000" algn="ctr" rotWithShape="0">
                    <a:srgbClr val="7030A0"/>
                  </a:outerShdw>
                </a:effectLst>
              </a:rPr>
              <a:t>Let’s play some hands</a:t>
            </a:r>
            <a:endParaRPr lang="en-GB" dirty="0">
              <a:solidFill>
                <a:srgbClr val="7030A0"/>
              </a:solidFill>
            </a:endParaRPr>
          </a:p>
        </p:txBody>
      </p:sp>
      <p:sp>
        <p:nvSpPr>
          <p:cNvPr id="4" name="Date Placeholder 3"/>
          <p:cNvSpPr>
            <a:spLocks noGrp="1"/>
          </p:cNvSpPr>
          <p:nvPr>
            <p:ph type="dt" sz="half" idx="10"/>
          </p:nvPr>
        </p:nvSpPr>
        <p:spPr/>
        <p:txBody>
          <a:bodyPr/>
          <a:lstStyle/>
          <a:p>
            <a:fld id="{5945952F-01FC-4C11-9704-03C249D00DCB}" type="datetime5">
              <a:rPr lang="en-GB" smtClean="0"/>
              <a:t>11-Oct-18</a:t>
            </a:fld>
            <a:endParaRPr lang="en-GB"/>
          </a:p>
        </p:txBody>
      </p:sp>
      <p:sp>
        <p:nvSpPr>
          <p:cNvPr id="5" name="Footer Placeholder 4"/>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a:xfrm>
            <a:off x="8610600" y="6295151"/>
            <a:ext cx="2743200" cy="365125"/>
          </a:xfrm>
        </p:spPr>
        <p:txBody>
          <a:bodyPr/>
          <a:lstStyle/>
          <a:p>
            <a:fld id="{B1021DFB-B5FF-4603-908A-34BC7A1CA3C3}" type="slidenum">
              <a:rPr lang="en-GB" smtClean="0"/>
              <a:t>6</a:t>
            </a:fld>
            <a:endParaRPr lang="en-GB"/>
          </a:p>
        </p:txBody>
      </p:sp>
      <p:pic>
        <p:nvPicPr>
          <p:cNvPr id="1026" name="Picture 2" descr="Image result for pictures of people playing brid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1012" y="2729785"/>
            <a:ext cx="25527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C32EFA11-F09A-47FD-A631-F2BCC31A5D75}"/>
              </a:ext>
            </a:extLst>
          </p:cNvPr>
          <p:cNvPicPr>
            <a:picLocks noChangeAspect="1"/>
          </p:cNvPicPr>
          <p:nvPr/>
        </p:nvPicPr>
        <p:blipFill>
          <a:blip r:embed="rId4"/>
          <a:stretch>
            <a:fillRect/>
          </a:stretch>
        </p:blipFill>
        <p:spPr>
          <a:xfrm>
            <a:off x="9405466" y="453358"/>
            <a:ext cx="2365322" cy="2526074"/>
          </a:xfrm>
          <a:prstGeom prst="rect">
            <a:avLst/>
          </a:prstGeom>
        </p:spPr>
      </p:pic>
      <p:pic>
        <p:nvPicPr>
          <p:cNvPr id="8" name="Picture 7">
            <a:extLst>
              <a:ext uri="{FF2B5EF4-FFF2-40B4-BE49-F238E27FC236}">
                <a16:creationId xmlns:a16="http://schemas.microsoft.com/office/drawing/2014/main" id="{B3D983A4-F435-4E58-BDAF-B261850857ED}"/>
              </a:ext>
            </a:extLst>
          </p:cNvPr>
          <p:cNvPicPr>
            <a:picLocks noChangeAspect="1"/>
          </p:cNvPicPr>
          <p:nvPr/>
        </p:nvPicPr>
        <p:blipFill>
          <a:blip r:embed="rId5"/>
          <a:stretch>
            <a:fillRect/>
          </a:stretch>
        </p:blipFill>
        <p:spPr>
          <a:xfrm>
            <a:off x="705997" y="3838724"/>
            <a:ext cx="2632114" cy="2354121"/>
          </a:xfrm>
          <a:prstGeom prst="rect">
            <a:avLst/>
          </a:prstGeom>
        </p:spPr>
      </p:pic>
    </p:spTree>
    <p:extLst>
      <p:ext uri="{BB962C8B-B14F-4D97-AF65-F5344CB8AC3E}">
        <p14:creationId xmlns:p14="http://schemas.microsoft.com/office/powerpoint/2010/main" val="306549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6539"/>
          </a:xfrm>
        </p:spPr>
        <p:txBody>
          <a:bodyPr>
            <a:noAutofit/>
          </a:bodyPr>
          <a:lstStyle/>
          <a:p>
            <a:r>
              <a:rPr lang="en-GB" b="1" dirty="0">
                <a:solidFill>
                  <a:srgbClr val="7030A0"/>
                </a:solidFill>
              </a:rPr>
              <a:t>A New Trick</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793350575"/>
              </p:ext>
            </p:extLst>
          </p:nvPr>
        </p:nvGraphicFramePr>
        <p:xfrm>
          <a:off x="289791" y="1320863"/>
          <a:ext cx="4797135" cy="4825814"/>
        </p:xfrm>
        <a:graphic>
          <a:graphicData uri="http://schemas.openxmlformats.org/drawingml/2006/table">
            <a:tbl>
              <a:tblPr>
                <a:tableStyleId>{5C22544A-7EE6-4342-B048-85BDC9FD1C3A}</a:tableStyleId>
              </a:tblPr>
              <a:tblGrid>
                <a:gridCol w="270710">
                  <a:extLst>
                    <a:ext uri="{9D8B030D-6E8A-4147-A177-3AD203B41FA5}">
                      <a16:colId xmlns:a16="http://schemas.microsoft.com/office/drawing/2014/main" val="2392763542"/>
                    </a:ext>
                  </a:extLst>
                </a:gridCol>
                <a:gridCol w="226918">
                  <a:extLst>
                    <a:ext uri="{9D8B030D-6E8A-4147-A177-3AD203B41FA5}">
                      <a16:colId xmlns:a16="http://schemas.microsoft.com/office/drawing/2014/main" val="2505044801"/>
                    </a:ext>
                  </a:extLst>
                </a:gridCol>
                <a:gridCol w="1066915">
                  <a:extLst>
                    <a:ext uri="{9D8B030D-6E8A-4147-A177-3AD203B41FA5}">
                      <a16:colId xmlns:a16="http://schemas.microsoft.com/office/drawing/2014/main" val="1138923964"/>
                    </a:ext>
                  </a:extLst>
                </a:gridCol>
                <a:gridCol w="254786">
                  <a:extLst>
                    <a:ext uri="{9D8B030D-6E8A-4147-A177-3AD203B41FA5}">
                      <a16:colId xmlns:a16="http://schemas.microsoft.com/office/drawing/2014/main" val="3330252821"/>
                    </a:ext>
                  </a:extLst>
                </a:gridCol>
                <a:gridCol w="1030709">
                  <a:extLst>
                    <a:ext uri="{9D8B030D-6E8A-4147-A177-3AD203B41FA5}">
                      <a16:colId xmlns:a16="http://schemas.microsoft.com/office/drawing/2014/main" val="3612723360"/>
                    </a:ext>
                  </a:extLst>
                </a:gridCol>
                <a:gridCol w="263125">
                  <a:extLst>
                    <a:ext uri="{9D8B030D-6E8A-4147-A177-3AD203B41FA5}">
                      <a16:colId xmlns:a16="http://schemas.microsoft.com/office/drawing/2014/main" val="751143430"/>
                    </a:ext>
                  </a:extLst>
                </a:gridCol>
                <a:gridCol w="561324">
                  <a:extLst>
                    <a:ext uri="{9D8B030D-6E8A-4147-A177-3AD203B41FA5}">
                      <a16:colId xmlns:a16="http://schemas.microsoft.com/office/drawing/2014/main" val="2613804779"/>
                    </a:ext>
                  </a:extLst>
                </a:gridCol>
                <a:gridCol w="539989">
                  <a:extLst>
                    <a:ext uri="{9D8B030D-6E8A-4147-A177-3AD203B41FA5}">
                      <a16:colId xmlns:a16="http://schemas.microsoft.com/office/drawing/2014/main" val="3503937601"/>
                    </a:ext>
                  </a:extLst>
                </a:gridCol>
                <a:gridCol w="582659">
                  <a:extLst>
                    <a:ext uri="{9D8B030D-6E8A-4147-A177-3AD203B41FA5}">
                      <a16:colId xmlns:a16="http://schemas.microsoft.com/office/drawing/2014/main" val="625761943"/>
                    </a:ext>
                  </a:extLst>
                </a:gridCol>
              </a:tblGrid>
              <a:tr h="259872">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345629">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1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4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AQ3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N.</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400" u="none" strike="noStrike" dirty="0">
                          <a:effectLst/>
                        </a:rPr>
                        <a:t>W.</a:t>
                      </a:r>
                      <a:endParaRPr lang="en-GB"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400" u="none" strike="noStrike" dirty="0">
                          <a:effectLst/>
                        </a:rPr>
                        <a:t>E.  </a:t>
                      </a:r>
                      <a:endParaRPr lang="en-GB" sz="14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S.</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8720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9742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8720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8720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72865">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4" name="Date Placeholder 3"/>
          <p:cNvSpPr>
            <a:spLocks noGrp="1"/>
          </p:cNvSpPr>
          <p:nvPr>
            <p:ph type="dt" sz="half" idx="10"/>
          </p:nvPr>
        </p:nvSpPr>
        <p:spPr/>
        <p:txBody>
          <a:bodyPr/>
          <a:lstStyle/>
          <a:p>
            <a:fld id="{8AAC0198-B284-4AB6-94F7-49E58E8FC2B2}" type="datetime5">
              <a:rPr lang="en-GB" smtClean="0"/>
              <a:t>11-Oct-18</a:t>
            </a:fld>
            <a:endParaRPr lang="en-GB"/>
          </a:p>
        </p:txBody>
      </p:sp>
      <p:sp>
        <p:nvSpPr>
          <p:cNvPr id="5" name="Footer Placeholder 4"/>
          <p:cNvSpPr>
            <a:spLocks noGrp="1"/>
          </p:cNvSpPr>
          <p:nvPr>
            <p:ph type="ftr" sz="quarter" idx="11"/>
          </p:nvPr>
        </p:nvSpPr>
        <p:spPr>
          <a:xfrm>
            <a:off x="4038600" y="6414558"/>
            <a:ext cx="4114800" cy="365125"/>
          </a:xfrm>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7</a:t>
            </a:fld>
            <a:endParaRPr lang="en-GB"/>
          </a:p>
        </p:txBody>
      </p:sp>
      <p:sp>
        <p:nvSpPr>
          <p:cNvPr id="13" name="TextBox 12"/>
          <p:cNvSpPr txBox="1"/>
          <p:nvPr/>
        </p:nvSpPr>
        <p:spPr>
          <a:xfrm>
            <a:off x="5489864" y="754674"/>
            <a:ext cx="6115114" cy="1446550"/>
          </a:xfrm>
          <a:prstGeom prst="rect">
            <a:avLst/>
          </a:prstGeom>
          <a:noFill/>
        </p:spPr>
        <p:txBody>
          <a:bodyPr wrap="square" rtlCol="0">
            <a:spAutoFit/>
          </a:bodyPr>
          <a:lstStyle/>
          <a:p>
            <a:r>
              <a:rPr lang="en-GB" sz="2200" dirty="0">
                <a:solidFill>
                  <a:schemeClr val="accent5">
                    <a:lumMod val="75000"/>
                  </a:schemeClr>
                </a:solidFill>
              </a:rPr>
              <a:t>South is declarer in a NT contract.</a:t>
            </a:r>
            <a:br>
              <a:rPr lang="en-GB" sz="2200" dirty="0">
                <a:solidFill>
                  <a:schemeClr val="accent5">
                    <a:lumMod val="75000"/>
                  </a:schemeClr>
                </a:solidFill>
              </a:rPr>
            </a:br>
            <a:r>
              <a:rPr lang="en-GB" sz="2200" dirty="0">
                <a:solidFill>
                  <a:schemeClr val="accent5">
                    <a:lumMod val="75000"/>
                  </a:schemeClr>
                </a:solidFill>
              </a:rPr>
              <a:t>We are just going to look at the heart suit.</a:t>
            </a:r>
          </a:p>
          <a:p>
            <a:r>
              <a:rPr lang="en-GB" sz="2200" dirty="0">
                <a:solidFill>
                  <a:schemeClr val="accent5">
                    <a:lumMod val="75000"/>
                  </a:schemeClr>
                </a:solidFill>
              </a:rPr>
              <a:t>We don’t know how the missing cards are split between the defenders.</a:t>
            </a:r>
          </a:p>
        </p:txBody>
      </p:sp>
      <p:sp>
        <p:nvSpPr>
          <p:cNvPr id="26" name="TextBox 25"/>
          <p:cNvSpPr txBox="1"/>
          <p:nvPr/>
        </p:nvSpPr>
        <p:spPr>
          <a:xfrm>
            <a:off x="5489864" y="2468686"/>
            <a:ext cx="5214034" cy="430887"/>
          </a:xfrm>
          <a:prstGeom prst="rect">
            <a:avLst/>
          </a:prstGeom>
          <a:noFill/>
        </p:spPr>
        <p:txBody>
          <a:bodyPr wrap="square" rtlCol="0">
            <a:spAutoFit/>
          </a:bodyPr>
          <a:lstStyle/>
          <a:p>
            <a:r>
              <a:rPr lang="en-GB" sz="2200" dirty="0">
                <a:solidFill>
                  <a:schemeClr val="accent5">
                    <a:lumMod val="75000"/>
                  </a:schemeClr>
                </a:solidFill>
              </a:rPr>
              <a:t>How many tricks can South make in hearts?</a:t>
            </a:r>
          </a:p>
        </p:txBody>
      </p:sp>
      <p:sp>
        <p:nvSpPr>
          <p:cNvPr id="28" name="TextBox 27"/>
          <p:cNvSpPr txBox="1"/>
          <p:nvPr/>
        </p:nvSpPr>
        <p:spPr>
          <a:xfrm>
            <a:off x="5489864" y="3045009"/>
            <a:ext cx="5214034" cy="1107996"/>
          </a:xfrm>
          <a:prstGeom prst="rect">
            <a:avLst/>
          </a:prstGeom>
          <a:noFill/>
        </p:spPr>
        <p:txBody>
          <a:bodyPr wrap="square" rtlCol="0">
            <a:spAutoFit/>
          </a:bodyPr>
          <a:lstStyle/>
          <a:p>
            <a:r>
              <a:rPr lang="en-GB" sz="2200" dirty="0"/>
              <a:t>Obviously we can make the Ace; and we might make the fourth heart in South’s hand if the defender’s cards are split 3-3.</a:t>
            </a:r>
          </a:p>
        </p:txBody>
      </p:sp>
      <p:sp>
        <p:nvSpPr>
          <p:cNvPr id="7" name="TextBox 6"/>
          <p:cNvSpPr txBox="1"/>
          <p:nvPr/>
        </p:nvSpPr>
        <p:spPr>
          <a:xfrm>
            <a:off x="5489864" y="4281802"/>
            <a:ext cx="4779818" cy="430887"/>
          </a:xfrm>
          <a:prstGeom prst="rect">
            <a:avLst/>
          </a:prstGeom>
          <a:noFill/>
        </p:spPr>
        <p:txBody>
          <a:bodyPr wrap="square" rtlCol="0">
            <a:spAutoFit/>
          </a:bodyPr>
          <a:lstStyle/>
          <a:p>
            <a:r>
              <a:rPr lang="en-GB" sz="2200" dirty="0">
                <a:solidFill>
                  <a:schemeClr val="accent5">
                    <a:lumMod val="75000"/>
                  </a:schemeClr>
                </a:solidFill>
              </a:rPr>
              <a:t>What about the Queen of Hearts?</a:t>
            </a:r>
          </a:p>
        </p:txBody>
      </p:sp>
      <p:sp>
        <p:nvSpPr>
          <p:cNvPr id="30" name="TextBox 29"/>
          <p:cNvSpPr txBox="1"/>
          <p:nvPr/>
        </p:nvSpPr>
        <p:spPr>
          <a:xfrm>
            <a:off x="5489864" y="4868982"/>
            <a:ext cx="5779158" cy="769441"/>
          </a:xfrm>
          <a:prstGeom prst="rect">
            <a:avLst/>
          </a:prstGeom>
          <a:noFill/>
        </p:spPr>
        <p:txBody>
          <a:bodyPr wrap="square" rtlCol="0">
            <a:spAutoFit/>
          </a:bodyPr>
          <a:lstStyle/>
          <a:p>
            <a:r>
              <a:rPr lang="en-GB" sz="2200" dirty="0"/>
              <a:t>We will make the </a:t>
            </a:r>
            <a:r>
              <a:rPr lang="en-GB" sz="2200" dirty="0">
                <a:solidFill>
                  <a:srgbClr val="FF0000"/>
                </a:solidFill>
                <a:latin typeface="Symbol" panose="05050102010706020507" pitchFamily="18" charset="2"/>
              </a:rPr>
              <a:t>©</a:t>
            </a:r>
            <a:r>
              <a:rPr lang="en-GB" sz="2200" dirty="0"/>
              <a:t>Q if East leads a heart; but they are unlikely to be so helpful.</a:t>
            </a:r>
          </a:p>
        </p:txBody>
      </p:sp>
      <p:sp>
        <p:nvSpPr>
          <p:cNvPr id="10" name="TextBox 9"/>
          <p:cNvSpPr txBox="1"/>
          <p:nvPr/>
        </p:nvSpPr>
        <p:spPr>
          <a:xfrm>
            <a:off x="5549571" y="5797655"/>
            <a:ext cx="4660403" cy="430887"/>
          </a:xfrm>
          <a:prstGeom prst="rect">
            <a:avLst/>
          </a:prstGeom>
          <a:noFill/>
        </p:spPr>
        <p:txBody>
          <a:bodyPr wrap="square" rtlCol="0">
            <a:spAutoFit/>
          </a:bodyPr>
          <a:lstStyle/>
          <a:p>
            <a:r>
              <a:rPr lang="en-GB" sz="2200" dirty="0">
                <a:solidFill>
                  <a:schemeClr val="accent5">
                    <a:lumMod val="75000"/>
                  </a:schemeClr>
                </a:solidFill>
              </a:rPr>
              <a:t>Is there any other way?</a:t>
            </a:r>
          </a:p>
        </p:txBody>
      </p:sp>
    </p:spTree>
    <p:extLst>
      <p:ext uri="{BB962C8B-B14F-4D97-AF65-F5344CB8AC3E}">
        <p14:creationId xmlns:p14="http://schemas.microsoft.com/office/powerpoint/2010/main" val="1480915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8" grpId="0"/>
      <p:bldP spid="7" grpId="0"/>
      <p:bldP spid="30"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6539"/>
          </a:xfrm>
        </p:spPr>
        <p:txBody>
          <a:bodyPr>
            <a:normAutofit fontScale="90000"/>
          </a:bodyPr>
          <a:lstStyle/>
          <a:p>
            <a:r>
              <a:rPr lang="en-GB" b="1" dirty="0">
                <a:solidFill>
                  <a:srgbClr val="7030A0"/>
                </a:solidFill>
              </a:rPr>
              <a:t>A new trick: the simple finesse</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1937932"/>
              </p:ext>
            </p:extLst>
          </p:nvPr>
        </p:nvGraphicFramePr>
        <p:xfrm>
          <a:off x="402680" y="1154973"/>
          <a:ext cx="4797135" cy="4912478"/>
        </p:xfrm>
        <a:graphic>
          <a:graphicData uri="http://schemas.openxmlformats.org/drawingml/2006/table">
            <a:tbl>
              <a:tblPr>
                <a:tableStyleId>{5C22544A-7EE6-4342-B048-85BDC9FD1C3A}</a:tableStyleId>
              </a:tblPr>
              <a:tblGrid>
                <a:gridCol w="270710">
                  <a:extLst>
                    <a:ext uri="{9D8B030D-6E8A-4147-A177-3AD203B41FA5}">
                      <a16:colId xmlns:a16="http://schemas.microsoft.com/office/drawing/2014/main" val="2392763542"/>
                    </a:ext>
                  </a:extLst>
                </a:gridCol>
                <a:gridCol w="226918">
                  <a:extLst>
                    <a:ext uri="{9D8B030D-6E8A-4147-A177-3AD203B41FA5}">
                      <a16:colId xmlns:a16="http://schemas.microsoft.com/office/drawing/2014/main" val="2505044801"/>
                    </a:ext>
                  </a:extLst>
                </a:gridCol>
                <a:gridCol w="1066915">
                  <a:extLst>
                    <a:ext uri="{9D8B030D-6E8A-4147-A177-3AD203B41FA5}">
                      <a16:colId xmlns:a16="http://schemas.microsoft.com/office/drawing/2014/main" val="1138923964"/>
                    </a:ext>
                  </a:extLst>
                </a:gridCol>
                <a:gridCol w="254786">
                  <a:extLst>
                    <a:ext uri="{9D8B030D-6E8A-4147-A177-3AD203B41FA5}">
                      <a16:colId xmlns:a16="http://schemas.microsoft.com/office/drawing/2014/main" val="3330252821"/>
                    </a:ext>
                  </a:extLst>
                </a:gridCol>
                <a:gridCol w="1030709">
                  <a:extLst>
                    <a:ext uri="{9D8B030D-6E8A-4147-A177-3AD203B41FA5}">
                      <a16:colId xmlns:a16="http://schemas.microsoft.com/office/drawing/2014/main" val="3612723360"/>
                    </a:ext>
                  </a:extLst>
                </a:gridCol>
                <a:gridCol w="263125">
                  <a:extLst>
                    <a:ext uri="{9D8B030D-6E8A-4147-A177-3AD203B41FA5}">
                      <a16:colId xmlns:a16="http://schemas.microsoft.com/office/drawing/2014/main" val="751143430"/>
                    </a:ext>
                  </a:extLst>
                </a:gridCol>
                <a:gridCol w="561324">
                  <a:extLst>
                    <a:ext uri="{9D8B030D-6E8A-4147-A177-3AD203B41FA5}">
                      <a16:colId xmlns:a16="http://schemas.microsoft.com/office/drawing/2014/main" val="2613804779"/>
                    </a:ext>
                  </a:extLst>
                </a:gridCol>
                <a:gridCol w="561324">
                  <a:extLst>
                    <a:ext uri="{9D8B030D-6E8A-4147-A177-3AD203B41FA5}">
                      <a16:colId xmlns:a16="http://schemas.microsoft.com/office/drawing/2014/main" val="3503937601"/>
                    </a:ext>
                  </a:extLst>
                </a:gridCol>
                <a:gridCol w="561324">
                  <a:extLst>
                    <a:ext uri="{9D8B030D-6E8A-4147-A177-3AD203B41FA5}">
                      <a16:colId xmlns:a16="http://schemas.microsoft.com/office/drawing/2014/main" val="625761943"/>
                    </a:ext>
                  </a:extLst>
                </a:gridCol>
              </a:tblGrid>
              <a:tr h="259872">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345629">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1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4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AQ3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N.</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400" u="none" strike="noStrike" dirty="0">
                          <a:effectLst/>
                        </a:rPr>
                        <a:t>W.</a:t>
                      </a:r>
                      <a:endParaRPr lang="en-GB"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400" u="none" strike="noStrike" dirty="0">
                          <a:effectLst/>
                        </a:rPr>
                        <a:t>E.  </a:t>
                      </a:r>
                      <a:endParaRPr lang="en-GB" sz="14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S.</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4822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8720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9742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473872">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87208">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72865">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4" name="Date Placeholder 3"/>
          <p:cNvSpPr>
            <a:spLocks noGrp="1"/>
          </p:cNvSpPr>
          <p:nvPr>
            <p:ph type="dt" sz="half" idx="10"/>
          </p:nvPr>
        </p:nvSpPr>
        <p:spPr/>
        <p:txBody>
          <a:bodyPr/>
          <a:lstStyle/>
          <a:p>
            <a:fld id="{149ABB90-A1E4-4E47-A918-66F86430A527}" type="datetime5">
              <a:rPr lang="en-GB" smtClean="0"/>
              <a:t>11-Oct-18</a:t>
            </a:fld>
            <a:endParaRPr lang="en-GB"/>
          </a:p>
        </p:txBody>
      </p:sp>
      <p:sp>
        <p:nvSpPr>
          <p:cNvPr id="5" name="Footer Placeholder 4"/>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8</a:t>
            </a:fld>
            <a:endParaRPr lang="en-GB" dirty="0"/>
          </a:p>
        </p:txBody>
      </p:sp>
      <p:sp>
        <p:nvSpPr>
          <p:cNvPr id="13" name="TextBox 12"/>
          <p:cNvSpPr txBox="1"/>
          <p:nvPr/>
        </p:nvSpPr>
        <p:spPr>
          <a:xfrm>
            <a:off x="5741607" y="1073922"/>
            <a:ext cx="5270553" cy="430887"/>
          </a:xfrm>
          <a:prstGeom prst="rect">
            <a:avLst/>
          </a:prstGeom>
          <a:noFill/>
        </p:spPr>
        <p:txBody>
          <a:bodyPr wrap="square" rtlCol="0">
            <a:spAutoFit/>
          </a:bodyPr>
          <a:lstStyle/>
          <a:p>
            <a:r>
              <a:rPr lang="en-GB" sz="2200" dirty="0">
                <a:solidFill>
                  <a:schemeClr val="accent5">
                    <a:lumMod val="75000"/>
                  </a:schemeClr>
                </a:solidFill>
              </a:rPr>
              <a:t>What if West has the King of Hearts?</a:t>
            </a:r>
          </a:p>
        </p:txBody>
      </p:sp>
      <p:sp>
        <p:nvSpPr>
          <p:cNvPr id="26" name="TextBox 25"/>
          <p:cNvSpPr txBox="1"/>
          <p:nvPr/>
        </p:nvSpPr>
        <p:spPr>
          <a:xfrm>
            <a:off x="5755811" y="1696850"/>
            <a:ext cx="5914059" cy="1107996"/>
          </a:xfrm>
          <a:prstGeom prst="rect">
            <a:avLst/>
          </a:prstGeom>
          <a:noFill/>
        </p:spPr>
        <p:txBody>
          <a:bodyPr wrap="square" rtlCol="0">
            <a:spAutoFit/>
          </a:bodyPr>
          <a:lstStyle/>
          <a:p>
            <a:r>
              <a:rPr lang="en-GB" sz="2200" dirty="0"/>
              <a:t>If we lead a low heart from the South hand then West will probably play low (2</a:t>
            </a:r>
            <a:r>
              <a:rPr lang="en-GB" sz="2200" baseline="30000" dirty="0"/>
              <a:t>nd</a:t>
            </a:r>
            <a:r>
              <a:rPr lang="en-GB" sz="2200" dirty="0"/>
              <a:t> hand), so if we now play the Queen it will win the trick.</a:t>
            </a:r>
          </a:p>
        </p:txBody>
      </p:sp>
      <p:sp>
        <p:nvSpPr>
          <p:cNvPr id="28" name="TextBox 27"/>
          <p:cNvSpPr txBox="1"/>
          <p:nvPr/>
        </p:nvSpPr>
        <p:spPr>
          <a:xfrm>
            <a:off x="5741607" y="3003374"/>
            <a:ext cx="5829430" cy="769441"/>
          </a:xfrm>
          <a:prstGeom prst="rect">
            <a:avLst/>
          </a:prstGeom>
          <a:noFill/>
        </p:spPr>
        <p:txBody>
          <a:bodyPr wrap="square" rtlCol="0">
            <a:spAutoFit/>
          </a:bodyPr>
          <a:lstStyle/>
          <a:p>
            <a:r>
              <a:rPr lang="en-GB" sz="2200" dirty="0"/>
              <a:t>If West plays the King instead then we win with the Ace and our Queen is now master.</a:t>
            </a:r>
          </a:p>
        </p:txBody>
      </p:sp>
      <p:sp>
        <p:nvSpPr>
          <p:cNvPr id="7" name="TextBox 6"/>
          <p:cNvSpPr txBox="1"/>
          <p:nvPr/>
        </p:nvSpPr>
        <p:spPr>
          <a:xfrm>
            <a:off x="5798126" y="3936110"/>
            <a:ext cx="6032630" cy="769441"/>
          </a:xfrm>
          <a:prstGeom prst="rect">
            <a:avLst/>
          </a:prstGeom>
          <a:noFill/>
        </p:spPr>
        <p:txBody>
          <a:bodyPr wrap="square" rtlCol="0">
            <a:spAutoFit/>
          </a:bodyPr>
          <a:lstStyle/>
          <a:p>
            <a:r>
              <a:rPr lang="en-GB" sz="2200" dirty="0"/>
              <a:t>This play is called a finesse; it simply means playing for a specific card to be in the right place for you.</a:t>
            </a:r>
          </a:p>
        </p:txBody>
      </p:sp>
      <p:sp>
        <p:nvSpPr>
          <p:cNvPr id="3" name="TextBox 2"/>
          <p:cNvSpPr txBox="1"/>
          <p:nvPr/>
        </p:nvSpPr>
        <p:spPr>
          <a:xfrm>
            <a:off x="5798126" y="4959455"/>
            <a:ext cx="5898375" cy="1107996"/>
          </a:xfrm>
          <a:prstGeom prst="rect">
            <a:avLst/>
          </a:prstGeom>
          <a:noFill/>
        </p:spPr>
        <p:txBody>
          <a:bodyPr wrap="square" rtlCol="0">
            <a:spAutoFit/>
          </a:bodyPr>
          <a:lstStyle/>
          <a:p>
            <a:r>
              <a:rPr lang="en-GB" sz="2200" dirty="0"/>
              <a:t>Of course if East has the </a:t>
            </a:r>
            <a:r>
              <a:rPr lang="en-GB" sz="2200" dirty="0">
                <a:solidFill>
                  <a:srgbClr val="FF0000"/>
                </a:solidFill>
                <a:latin typeface="Symbol" panose="05050102010706020507" pitchFamily="18" charset="2"/>
              </a:rPr>
              <a:t>©</a:t>
            </a:r>
            <a:r>
              <a:rPr lang="en-GB" sz="2200" dirty="0"/>
              <a:t>K then we would lose the trick; but at least we have given ourselves a 50% chance.</a:t>
            </a:r>
          </a:p>
        </p:txBody>
      </p:sp>
    </p:spTree>
    <p:extLst>
      <p:ext uri="{BB962C8B-B14F-4D97-AF65-F5344CB8AC3E}">
        <p14:creationId xmlns:p14="http://schemas.microsoft.com/office/powerpoint/2010/main" val="3653603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6" grpId="0"/>
      <p:bldP spid="28" grpId="0"/>
      <p:bldP spid="7"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6539"/>
          </a:xfrm>
        </p:spPr>
        <p:txBody>
          <a:bodyPr>
            <a:normAutofit fontScale="90000"/>
          </a:bodyPr>
          <a:lstStyle/>
          <a:p>
            <a:r>
              <a:rPr lang="en-GB" b="1" dirty="0">
                <a:solidFill>
                  <a:srgbClr val="7030A0"/>
                </a:solidFill>
              </a:rPr>
              <a:t>A new trick: more simple finesses</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515408772"/>
              </p:ext>
            </p:extLst>
          </p:nvPr>
        </p:nvGraphicFramePr>
        <p:xfrm>
          <a:off x="1000992" y="841664"/>
          <a:ext cx="4547753" cy="4586250"/>
        </p:xfrm>
        <a:graphic>
          <a:graphicData uri="http://schemas.openxmlformats.org/drawingml/2006/table">
            <a:tbl>
              <a:tblPr>
                <a:tableStyleId>{5C22544A-7EE6-4342-B048-85BDC9FD1C3A}</a:tableStyleId>
              </a:tblPr>
              <a:tblGrid>
                <a:gridCol w="256637">
                  <a:extLst>
                    <a:ext uri="{9D8B030D-6E8A-4147-A177-3AD203B41FA5}">
                      <a16:colId xmlns:a16="http://schemas.microsoft.com/office/drawing/2014/main" val="2392763542"/>
                    </a:ext>
                  </a:extLst>
                </a:gridCol>
                <a:gridCol w="215122">
                  <a:extLst>
                    <a:ext uri="{9D8B030D-6E8A-4147-A177-3AD203B41FA5}">
                      <a16:colId xmlns:a16="http://schemas.microsoft.com/office/drawing/2014/main" val="2505044801"/>
                    </a:ext>
                  </a:extLst>
                </a:gridCol>
                <a:gridCol w="1011451">
                  <a:extLst>
                    <a:ext uri="{9D8B030D-6E8A-4147-A177-3AD203B41FA5}">
                      <a16:colId xmlns:a16="http://schemas.microsoft.com/office/drawing/2014/main" val="1138923964"/>
                    </a:ext>
                  </a:extLst>
                </a:gridCol>
                <a:gridCol w="241541">
                  <a:extLst>
                    <a:ext uri="{9D8B030D-6E8A-4147-A177-3AD203B41FA5}">
                      <a16:colId xmlns:a16="http://schemas.microsoft.com/office/drawing/2014/main" val="3330252821"/>
                    </a:ext>
                  </a:extLst>
                </a:gridCol>
                <a:gridCol w="977127">
                  <a:extLst>
                    <a:ext uri="{9D8B030D-6E8A-4147-A177-3AD203B41FA5}">
                      <a16:colId xmlns:a16="http://schemas.microsoft.com/office/drawing/2014/main" val="3612723360"/>
                    </a:ext>
                  </a:extLst>
                </a:gridCol>
                <a:gridCol w="249446">
                  <a:extLst>
                    <a:ext uri="{9D8B030D-6E8A-4147-A177-3AD203B41FA5}">
                      <a16:colId xmlns:a16="http://schemas.microsoft.com/office/drawing/2014/main" val="751143430"/>
                    </a:ext>
                  </a:extLst>
                </a:gridCol>
                <a:gridCol w="532143">
                  <a:extLst>
                    <a:ext uri="{9D8B030D-6E8A-4147-A177-3AD203B41FA5}">
                      <a16:colId xmlns:a16="http://schemas.microsoft.com/office/drawing/2014/main" val="2613804779"/>
                    </a:ext>
                  </a:extLst>
                </a:gridCol>
                <a:gridCol w="532143">
                  <a:extLst>
                    <a:ext uri="{9D8B030D-6E8A-4147-A177-3AD203B41FA5}">
                      <a16:colId xmlns:a16="http://schemas.microsoft.com/office/drawing/2014/main" val="3503937601"/>
                    </a:ext>
                  </a:extLst>
                </a:gridCol>
                <a:gridCol w="532143">
                  <a:extLst>
                    <a:ext uri="{9D8B030D-6E8A-4147-A177-3AD203B41FA5}">
                      <a16:colId xmlns:a16="http://schemas.microsoft.com/office/drawing/2014/main" val="625761943"/>
                    </a:ext>
                  </a:extLst>
                </a:gridCol>
              </a:tblGrid>
              <a:tr h="246972">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328472">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1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4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AKJ</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N.</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400" u="none" strike="noStrike" dirty="0">
                          <a:effectLst/>
                        </a:rPr>
                        <a:t>W.</a:t>
                      </a:r>
                      <a:endParaRPr lang="en-GB"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400" u="none" strike="noStrike" dirty="0">
                          <a:effectLst/>
                        </a:rPr>
                        <a:t>E.  </a:t>
                      </a:r>
                      <a:endParaRPr lang="en-GB" sz="14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S.</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67986">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9742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67986">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67986">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593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4" name="Date Placeholder 3"/>
          <p:cNvSpPr>
            <a:spLocks noGrp="1"/>
          </p:cNvSpPr>
          <p:nvPr>
            <p:ph type="dt" sz="half" idx="10"/>
          </p:nvPr>
        </p:nvSpPr>
        <p:spPr/>
        <p:txBody>
          <a:bodyPr/>
          <a:lstStyle/>
          <a:p>
            <a:fld id="{05BF4466-42F3-41F5-A2CF-0B12A616EB14}" type="datetime5">
              <a:rPr lang="en-GB" smtClean="0"/>
              <a:t>11-Oct-18</a:t>
            </a:fld>
            <a:endParaRPr lang="en-GB"/>
          </a:p>
        </p:txBody>
      </p:sp>
      <p:sp>
        <p:nvSpPr>
          <p:cNvPr id="5" name="Footer Placeholder 4"/>
          <p:cNvSpPr>
            <a:spLocks noGrp="1"/>
          </p:cNvSpPr>
          <p:nvPr>
            <p:ph type="ftr" sz="quarter" idx="11"/>
          </p:nvPr>
        </p:nvSpPr>
        <p:spPr/>
        <p:txBody>
          <a:bodyPr/>
          <a:lstStyle/>
          <a:p>
            <a:r>
              <a:rPr lang="en-GB" b="1">
                <a:solidFill>
                  <a:srgbClr val="7030A0"/>
                </a:solidFill>
              </a:rPr>
              <a:t>Bridge First Steps: Primer 1-2</a:t>
            </a:r>
            <a:endParaRPr lang="en-GB" b="1"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9</a:t>
            </a:fld>
            <a:endParaRPr lang="en-GB" dirty="0"/>
          </a:p>
        </p:txBody>
      </p:sp>
      <p:sp>
        <p:nvSpPr>
          <p:cNvPr id="13" name="TextBox 12"/>
          <p:cNvSpPr txBox="1"/>
          <p:nvPr/>
        </p:nvSpPr>
        <p:spPr>
          <a:xfrm>
            <a:off x="538148" y="5305627"/>
            <a:ext cx="5270553" cy="769441"/>
          </a:xfrm>
          <a:prstGeom prst="rect">
            <a:avLst/>
          </a:prstGeom>
          <a:noFill/>
        </p:spPr>
        <p:txBody>
          <a:bodyPr wrap="square" rtlCol="0">
            <a:spAutoFit/>
          </a:bodyPr>
          <a:lstStyle/>
          <a:p>
            <a:r>
              <a:rPr lang="en-GB" sz="2200" dirty="0"/>
              <a:t>We can win three tricks if West has the </a:t>
            </a:r>
            <a:r>
              <a:rPr lang="en-GB" sz="2200" dirty="0">
                <a:solidFill>
                  <a:srgbClr val="FF0000"/>
                </a:solidFill>
                <a:latin typeface="Symbol" panose="05050102010706020507" pitchFamily="18" charset="2"/>
              </a:rPr>
              <a:t>©</a:t>
            </a:r>
            <a:r>
              <a:rPr lang="en-GB" sz="2200" dirty="0"/>
              <a:t>Q by leading  from South and playing the Jack. </a:t>
            </a:r>
          </a:p>
        </p:txBody>
      </p:sp>
      <p:graphicFrame>
        <p:nvGraphicFramePr>
          <p:cNvPr id="12" name="Content Placeholder 8"/>
          <p:cNvGraphicFramePr>
            <a:graphicFrameLocks/>
          </p:cNvGraphicFramePr>
          <p:nvPr>
            <p:extLst>
              <p:ext uri="{D42A27DB-BD31-4B8C-83A1-F6EECF244321}">
                <p14:modId xmlns:p14="http://schemas.microsoft.com/office/powerpoint/2010/main" val="1245268224"/>
              </p:ext>
            </p:extLst>
          </p:nvPr>
        </p:nvGraphicFramePr>
        <p:xfrm>
          <a:off x="6681356" y="841664"/>
          <a:ext cx="4547753" cy="4586250"/>
        </p:xfrm>
        <a:graphic>
          <a:graphicData uri="http://schemas.openxmlformats.org/drawingml/2006/table">
            <a:tbl>
              <a:tblPr>
                <a:tableStyleId>{5C22544A-7EE6-4342-B048-85BDC9FD1C3A}</a:tableStyleId>
              </a:tblPr>
              <a:tblGrid>
                <a:gridCol w="256637">
                  <a:extLst>
                    <a:ext uri="{9D8B030D-6E8A-4147-A177-3AD203B41FA5}">
                      <a16:colId xmlns:a16="http://schemas.microsoft.com/office/drawing/2014/main" val="2392763542"/>
                    </a:ext>
                  </a:extLst>
                </a:gridCol>
                <a:gridCol w="215122">
                  <a:extLst>
                    <a:ext uri="{9D8B030D-6E8A-4147-A177-3AD203B41FA5}">
                      <a16:colId xmlns:a16="http://schemas.microsoft.com/office/drawing/2014/main" val="2505044801"/>
                    </a:ext>
                  </a:extLst>
                </a:gridCol>
                <a:gridCol w="1011451">
                  <a:extLst>
                    <a:ext uri="{9D8B030D-6E8A-4147-A177-3AD203B41FA5}">
                      <a16:colId xmlns:a16="http://schemas.microsoft.com/office/drawing/2014/main" val="1138923964"/>
                    </a:ext>
                  </a:extLst>
                </a:gridCol>
                <a:gridCol w="241541">
                  <a:extLst>
                    <a:ext uri="{9D8B030D-6E8A-4147-A177-3AD203B41FA5}">
                      <a16:colId xmlns:a16="http://schemas.microsoft.com/office/drawing/2014/main" val="3330252821"/>
                    </a:ext>
                  </a:extLst>
                </a:gridCol>
                <a:gridCol w="977127">
                  <a:extLst>
                    <a:ext uri="{9D8B030D-6E8A-4147-A177-3AD203B41FA5}">
                      <a16:colId xmlns:a16="http://schemas.microsoft.com/office/drawing/2014/main" val="3612723360"/>
                    </a:ext>
                  </a:extLst>
                </a:gridCol>
                <a:gridCol w="249446">
                  <a:extLst>
                    <a:ext uri="{9D8B030D-6E8A-4147-A177-3AD203B41FA5}">
                      <a16:colId xmlns:a16="http://schemas.microsoft.com/office/drawing/2014/main" val="751143430"/>
                    </a:ext>
                  </a:extLst>
                </a:gridCol>
                <a:gridCol w="532143">
                  <a:extLst>
                    <a:ext uri="{9D8B030D-6E8A-4147-A177-3AD203B41FA5}">
                      <a16:colId xmlns:a16="http://schemas.microsoft.com/office/drawing/2014/main" val="2613804779"/>
                    </a:ext>
                  </a:extLst>
                </a:gridCol>
                <a:gridCol w="532143">
                  <a:extLst>
                    <a:ext uri="{9D8B030D-6E8A-4147-A177-3AD203B41FA5}">
                      <a16:colId xmlns:a16="http://schemas.microsoft.com/office/drawing/2014/main" val="3503937601"/>
                    </a:ext>
                  </a:extLst>
                </a:gridCol>
                <a:gridCol w="532143">
                  <a:extLst>
                    <a:ext uri="{9D8B030D-6E8A-4147-A177-3AD203B41FA5}">
                      <a16:colId xmlns:a16="http://schemas.microsoft.com/office/drawing/2014/main" val="625761943"/>
                    </a:ext>
                  </a:extLst>
                </a:gridCol>
              </a:tblGrid>
              <a:tr h="246972">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328472">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1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4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K83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2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4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N.</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400" u="none" strike="noStrike" dirty="0">
                          <a:effectLst/>
                        </a:rPr>
                        <a:t>W.</a:t>
                      </a:r>
                      <a:endParaRPr lang="en-GB"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400" u="none" strike="noStrike" dirty="0">
                          <a:effectLst/>
                        </a:rPr>
                        <a:t>E.  </a:t>
                      </a:r>
                      <a:endParaRPr lang="en-GB" sz="14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r>
                        <a:rPr lang="en-GB" sz="1600" b="0" i="0" u="none" strike="noStrike" dirty="0">
                          <a:solidFill>
                            <a:srgbClr val="000000"/>
                          </a:solidFill>
                          <a:effectLst/>
                          <a:latin typeface="Calibri" panose="020F0502020204030204" pitchFamily="34" charset="0"/>
                        </a:rPr>
                        <a:t>unknown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400" u="none" strike="noStrike" dirty="0">
                          <a:effectLst/>
                        </a:rPr>
                        <a:t>S.</a:t>
                      </a:r>
                      <a:endParaRPr lang="en-GB"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30941">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400" u="none" strike="noStrike" dirty="0">
                          <a:effectLst/>
                          <a:latin typeface="Symbol" panose="05050102010706020507" pitchFamily="18" charset="2"/>
                        </a:rPr>
                        <a:t>ª</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67986">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1800" b="0" i="0" u="none" strike="noStrike" dirty="0">
                          <a:solidFill>
                            <a:srgbClr val="000000"/>
                          </a:solidFill>
                          <a:effectLst/>
                          <a:latin typeface="Calibri" panose="020F0502020204030204" pitchFamily="34" charset="0"/>
                        </a:rPr>
                        <a:t>9742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67986">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solidFill>
                            <a:srgbClr val="FF0000"/>
                          </a:solidFill>
                          <a:effectLst/>
                          <a:latin typeface="Symbol" panose="05050102010706020507" pitchFamily="18" charset="2"/>
                        </a:rPr>
                        <a:t>¨</a:t>
                      </a:r>
                      <a:endParaRPr lang="en-GB" sz="14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67986">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400" u="none" strike="noStrike" dirty="0">
                          <a:effectLst/>
                          <a:latin typeface="Symbol" panose="05050102010706020507" pitchFamily="18" charset="2"/>
                        </a:rPr>
                        <a:t>§</a:t>
                      </a:r>
                      <a:endParaRPr lang="en-GB" sz="14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59320">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14" name="TextBox 13"/>
          <p:cNvSpPr txBox="1"/>
          <p:nvPr/>
        </p:nvSpPr>
        <p:spPr>
          <a:xfrm>
            <a:off x="6526411" y="5305626"/>
            <a:ext cx="5270553" cy="769441"/>
          </a:xfrm>
          <a:prstGeom prst="rect">
            <a:avLst/>
          </a:prstGeom>
          <a:noFill/>
        </p:spPr>
        <p:txBody>
          <a:bodyPr wrap="square" rtlCol="0">
            <a:spAutoFit/>
          </a:bodyPr>
          <a:lstStyle/>
          <a:p>
            <a:r>
              <a:rPr lang="en-GB" sz="2200" dirty="0"/>
              <a:t>We can win one trick if West has the </a:t>
            </a:r>
            <a:r>
              <a:rPr lang="en-GB" sz="2200" dirty="0">
                <a:solidFill>
                  <a:srgbClr val="FF0000"/>
                </a:solidFill>
                <a:latin typeface="Symbol" panose="05050102010706020507" pitchFamily="18" charset="2"/>
              </a:rPr>
              <a:t>©</a:t>
            </a:r>
            <a:r>
              <a:rPr lang="en-GB" sz="2200" dirty="0"/>
              <a:t>A by leading  from South and playing the King. </a:t>
            </a:r>
          </a:p>
        </p:txBody>
      </p:sp>
    </p:spTree>
    <p:extLst>
      <p:ext uri="{BB962C8B-B14F-4D97-AF65-F5344CB8AC3E}">
        <p14:creationId xmlns:p14="http://schemas.microsoft.com/office/powerpoint/2010/main" val="276749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4982</TotalTime>
  <Words>851</Words>
  <Application>Microsoft Office PowerPoint</Application>
  <PresentationFormat>Widescreen</PresentationFormat>
  <Paragraphs>422</Paragraphs>
  <Slides>11</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Bell MT</vt:lpstr>
      <vt:lpstr>Calibri</vt:lpstr>
      <vt:lpstr>Calibri Light</vt:lpstr>
      <vt:lpstr>Symbol</vt:lpstr>
      <vt:lpstr>Wingdings</vt:lpstr>
      <vt:lpstr>Office Theme</vt:lpstr>
      <vt:lpstr>Bridge First Steps Primer Lesson 2: More Tricks</vt:lpstr>
      <vt:lpstr>What have we learnt so far?</vt:lpstr>
      <vt:lpstr>A hand of MiniBridge</vt:lpstr>
      <vt:lpstr>Developing long suits</vt:lpstr>
      <vt:lpstr>Some Advice for Declarers</vt:lpstr>
      <vt:lpstr>PowerPoint Presentation</vt:lpstr>
      <vt:lpstr>A New Trick</vt:lpstr>
      <vt:lpstr>A new trick: the simple finesse</vt:lpstr>
      <vt:lpstr>A new trick: more simple finesses</vt:lpstr>
      <vt:lpstr>A new trick: more simple finesses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 Bidding</dc:title>
  <dc:creator>Ian Grant</dc:creator>
  <cp:lastModifiedBy>First Steps</cp:lastModifiedBy>
  <cp:revision>253</cp:revision>
  <cp:lastPrinted>2018-10-11T12:13:12Z</cp:lastPrinted>
  <dcterms:created xsi:type="dcterms:W3CDTF">2017-01-12T11:44:41Z</dcterms:created>
  <dcterms:modified xsi:type="dcterms:W3CDTF">2018-10-11T12:21:43Z</dcterms:modified>
</cp:coreProperties>
</file>