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325" r:id="rId3"/>
    <p:sldId id="316" r:id="rId4"/>
    <p:sldId id="319" r:id="rId5"/>
    <p:sldId id="323" r:id="rId6"/>
    <p:sldId id="314" r:id="rId7"/>
    <p:sldId id="312" r:id="rId8"/>
    <p:sldId id="313" r:id="rId9"/>
    <p:sldId id="324" r:id="rId10"/>
    <p:sldId id="320" r:id="rId11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51BF"/>
    <a:srgbClr val="00B7E2"/>
    <a:srgbClr val="9BDADD"/>
    <a:srgbClr val="CCFFFF"/>
    <a:srgbClr val="F187E2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5" autoAdjust="0"/>
    <p:restoredTop sz="86410" autoAdjust="0"/>
  </p:normalViewPr>
  <p:slideViewPr>
    <p:cSldViewPr snapToGrid="0" showGuides="1">
      <p:cViewPr varScale="1">
        <p:scale>
          <a:sx n="68" d="100"/>
          <a:sy n="68" d="100"/>
        </p:scale>
        <p:origin x="619" y="101"/>
      </p:cViewPr>
      <p:guideLst>
        <p:guide orient="horz" pos="2184"/>
        <p:guide pos="3840"/>
      </p:guideLst>
    </p:cSldViewPr>
  </p:slideViewPr>
  <p:outlineViewPr>
    <p:cViewPr>
      <p:scale>
        <a:sx n="33" d="100"/>
        <a:sy n="33" d="100"/>
      </p:scale>
      <p:origin x="0" y="-50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932"/>
    </p:cViewPr>
  </p:sorterViewPr>
  <p:notesViewPr>
    <p:cSldViewPr snapToGrid="0" showGuides="1">
      <p:cViewPr varScale="1">
        <p:scale>
          <a:sx n="81" d="100"/>
          <a:sy n="81" d="100"/>
        </p:scale>
        <p:origin x="3174" y="102"/>
      </p:cViewPr>
      <p:guideLst>
        <p:guide orient="horz" pos="3224"/>
        <p:guide pos="223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8427" cy="513507"/>
          </a:xfrm>
          <a:prstGeom prst="rect">
            <a:avLst/>
          </a:prstGeom>
        </p:spPr>
        <p:txBody>
          <a:bodyPr vert="horz" lIns="96632" tIns="48315" rIns="96632" bIns="4831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3" y="1"/>
            <a:ext cx="3078427" cy="513507"/>
          </a:xfrm>
          <a:prstGeom prst="rect">
            <a:avLst/>
          </a:prstGeom>
        </p:spPr>
        <p:txBody>
          <a:bodyPr vert="horz" lIns="96632" tIns="48315" rIns="96632" bIns="48315" rtlCol="0"/>
          <a:lstStyle>
            <a:lvl1pPr algn="r">
              <a:defRPr sz="1200"/>
            </a:lvl1pPr>
          </a:lstStyle>
          <a:p>
            <a:fld id="{BB6114D1-7149-4090-A100-04CA07ED3EFF}" type="datetimeFigureOut">
              <a:rPr lang="en-GB" smtClean="0"/>
              <a:t>19/09/2018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2" tIns="48315" rIns="96632" bIns="4831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8"/>
            <a:ext cx="5683250" cy="4029879"/>
          </a:xfrm>
          <a:prstGeom prst="rect">
            <a:avLst/>
          </a:prstGeom>
        </p:spPr>
        <p:txBody>
          <a:bodyPr vert="horz" lIns="96632" tIns="48315" rIns="96632" bIns="4831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721107"/>
            <a:ext cx="3078427" cy="513506"/>
          </a:xfrm>
          <a:prstGeom prst="rect">
            <a:avLst/>
          </a:prstGeom>
        </p:spPr>
        <p:txBody>
          <a:bodyPr vert="horz" lIns="96632" tIns="48315" rIns="96632" bIns="4831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3" y="9721107"/>
            <a:ext cx="3078427" cy="513506"/>
          </a:xfrm>
          <a:prstGeom prst="rect">
            <a:avLst/>
          </a:prstGeom>
        </p:spPr>
        <p:txBody>
          <a:bodyPr vert="horz" lIns="96632" tIns="48315" rIns="96632" bIns="48315" rtlCol="0" anchor="b"/>
          <a:lstStyle>
            <a:lvl1pPr algn="r">
              <a:defRPr sz="1200"/>
            </a:lvl1pPr>
          </a:lstStyle>
          <a:p>
            <a:fld id="{363D31CC-9FB9-4002-9AA9-476423910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918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D31CC-9FB9-4002-9AA9-4764239108B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952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D31CC-9FB9-4002-9AA9-4764239108B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802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9AA8C-B0C3-4B5C-A2E8-8A25AB9723A7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595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E5655-665D-4293-8466-2138097FA933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086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A1D06-3CA9-4AA8-84A4-72761B2BBB9D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886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0E61E-65C5-4296-B8A2-B6D026D11592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631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7264-C7AC-41E1-ABAD-FB522E84B910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93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D66A-73FC-4920-A940-66F6CC5F624D}" type="datetime5">
              <a:rPr lang="en-GB" smtClean="0"/>
              <a:t>19-Sep-18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1.1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051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5361-4ECA-4001-9D83-8B134B8FD4BF}" type="datetime5">
              <a:rPr lang="en-GB" smtClean="0"/>
              <a:t>19-Sep-18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1.1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888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CA8A2-42CA-426A-90F3-86BFA12F5DCB}" type="datetime5">
              <a:rPr lang="en-GB" smtClean="0"/>
              <a:t>19-Sep-18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1.1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789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B406-AA72-42AC-952D-6C7D6D12CE99}" type="datetime5">
              <a:rPr lang="en-GB" smtClean="0"/>
              <a:t>19-Sep-18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38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496B-EF2D-4C08-9B30-4877E4327E78}" type="datetime5">
              <a:rPr lang="en-GB" smtClean="0"/>
              <a:t>19-Sep-18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1.1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52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2964-D4FA-40C3-BEFC-28CC4E8EC3D1}" type="datetime5">
              <a:rPr lang="en-GB" smtClean="0"/>
              <a:t>19-Sep-18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1.1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34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5F99A-3E79-41E3-86CC-AF04FAD1254A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Bridge First Steps: Primer 1.1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5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929391"/>
          </a:xfrm>
        </p:spPr>
        <p:txBody>
          <a:bodyPr anchor="b"/>
          <a:lstStyle/>
          <a:p>
            <a:r>
              <a:rPr lang="en-GB" dirty="0"/>
              <a:t>Ian and Julie Grant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10" y="202531"/>
            <a:ext cx="2848779" cy="607695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98654" y="135375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sz="7200" b="1" dirty="0">
                <a:solidFill>
                  <a:srgbClr val="7030A0"/>
                </a:solidFill>
              </a:rPr>
              <a:t>Bridge First Steps</a:t>
            </a:r>
            <a:br>
              <a:rPr lang="en-GB" dirty="0"/>
            </a:br>
            <a:r>
              <a:rPr lang="en-GB" dirty="0">
                <a:solidFill>
                  <a:srgbClr val="7030A0"/>
                </a:solidFill>
              </a:rPr>
              <a:t>Bridge Primer</a:t>
            </a:r>
            <a:br>
              <a:rPr lang="en-GB" sz="4000" dirty="0"/>
            </a:br>
            <a:r>
              <a:rPr lang="en-GB" sz="4000" dirty="0"/>
              <a:t>Getting Started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00207B9-2236-4EBD-A82B-3479889AED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29085" y="920325"/>
            <a:ext cx="2019048" cy="34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592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20600171">
            <a:off x="497753" y="1626315"/>
            <a:ext cx="9098975" cy="125126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GB" sz="6000" dirty="0">
                <a:solidFill>
                  <a:srgbClr val="7030A0"/>
                </a:solidFill>
                <a:effectLst>
                  <a:outerShdw blurRad="50800" dist="50800" dir="5400000" algn="ctr" rotWithShape="0">
                    <a:srgbClr val="7030A0"/>
                  </a:outerShdw>
                </a:effectLst>
              </a:rPr>
              <a:t>Let’s get started!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CEB2-4E9C-4E13-B60E-2153EBD7CC2A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srgbClr val="7030A0"/>
                </a:solidFill>
              </a:rPr>
              <a:t>Bridge First Steps: Primer 1.1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10</a:t>
            </a:fld>
            <a:endParaRPr lang="en-GB"/>
          </a:p>
        </p:txBody>
      </p:sp>
      <p:pic>
        <p:nvPicPr>
          <p:cNvPr id="1026" name="Picture 2" descr="Image result for pictures of people playing brid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1012" y="2729785"/>
            <a:ext cx="25527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BD80BD0-08BE-4733-876C-6FF1C78A77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2416" y="464374"/>
            <a:ext cx="2365322" cy="252607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0B55AF6-B7C2-40D9-808B-869B195223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5997" y="3838724"/>
            <a:ext cx="2632114" cy="2354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499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0E1975-FA09-4418-AAC5-566302BF3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A04F0-E1A5-4FD5-9AEA-37532D1B957F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5C637-8EA2-4D6A-996E-D9ED8B0C4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1.1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B9007-FD71-420C-B36D-59F7CC0CD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2</a:t>
            </a:fld>
            <a:endParaRPr lang="en-GB"/>
          </a:p>
        </p:txBody>
      </p:sp>
      <p:pic>
        <p:nvPicPr>
          <p:cNvPr id="8" name="Picture 8" descr="Image result for duplimate board picture">
            <a:extLst>
              <a:ext uri="{FF2B5EF4-FFF2-40B4-BE49-F238E27FC236}">
                <a16:creationId xmlns:a16="http://schemas.microsoft.com/office/drawing/2014/main" id="{A1408EF9-2C67-4819-AD23-9C8C416485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9393" y="-228993"/>
            <a:ext cx="5932412" cy="6585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FF1C691-0494-4C90-AAE8-613F907B1A1A}"/>
              </a:ext>
            </a:extLst>
          </p:cNvPr>
          <p:cNvSpPr txBox="1"/>
          <p:nvPr/>
        </p:nvSpPr>
        <p:spPr>
          <a:xfrm>
            <a:off x="838200" y="4911187"/>
            <a:ext cx="10515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You will rarely see a full pack of cards in a bridge club; usually the hands are pre-dealt and placed into special ‘boards’ like the one shown. After we have played a hand they are returned to the board so that the same hands can be played at another table.  This is called ‘duplicate’ Bridge.</a:t>
            </a:r>
          </a:p>
        </p:txBody>
      </p:sp>
      <p:pic>
        <p:nvPicPr>
          <p:cNvPr id="14" name="Picture 2" descr="Image result for pack of cards photo">
            <a:extLst>
              <a:ext uri="{FF2B5EF4-FFF2-40B4-BE49-F238E27FC236}">
                <a16:creationId xmlns:a16="http://schemas.microsoft.com/office/drawing/2014/main" id="{B2C39C43-DB86-4214-B555-B2DC042B6F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506" y="759576"/>
            <a:ext cx="4049687" cy="2789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3049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1675"/>
          </a:xfrm>
        </p:spPr>
        <p:txBody>
          <a:bodyPr/>
          <a:lstStyle/>
          <a:p>
            <a:r>
              <a:rPr lang="en-GB" dirty="0">
                <a:solidFill>
                  <a:srgbClr val="7030A0"/>
                </a:solidFill>
              </a:rPr>
              <a:t>The very first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6801"/>
            <a:ext cx="7464136" cy="1852059"/>
          </a:xfrm>
        </p:spPr>
        <p:txBody>
          <a:bodyPr>
            <a:normAutofit fontScale="92500" lnSpcReduction="20000"/>
          </a:bodyPr>
          <a:lstStyle/>
          <a:p>
            <a:r>
              <a:rPr lang="en-GB" sz="2000" dirty="0"/>
              <a:t>Each time you pick up a Bridge hand (for the rest of your playing career!) it is good practice to do the following:</a:t>
            </a:r>
          </a:p>
          <a:p>
            <a:r>
              <a:rPr lang="en-GB" sz="2000" dirty="0"/>
              <a:t>Count your cards face down and make sure you have 13; if not call one of your teachers and and they will sort it out. </a:t>
            </a:r>
          </a:p>
          <a:p>
            <a:r>
              <a:rPr lang="en-GB" sz="2000" dirty="0"/>
              <a:t>Sort your cards into suits; it may also help to sort them high to low.</a:t>
            </a:r>
          </a:p>
          <a:p>
            <a:pPr marL="0" indent="0">
              <a:buNone/>
            </a:pPr>
            <a:r>
              <a:rPr lang="en-GB" sz="2000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55FD-8B88-4564-B27D-3A005C0218B1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3</a:t>
            </a:fld>
            <a:endParaRPr lang="en-GB"/>
          </a:p>
        </p:txBody>
      </p:sp>
      <p:pic>
        <p:nvPicPr>
          <p:cNvPr id="7" name="Picture 2" descr="http://www.ebu.co.uk/images/card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164" y="952500"/>
            <a:ext cx="2514600" cy="168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k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723" y="3122950"/>
            <a:ext cx="1279166" cy="1081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318" y="3132681"/>
            <a:ext cx="1388198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quee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3777" y="3204045"/>
            <a:ext cx="1267261" cy="1138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jac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1926" y="3237455"/>
            <a:ext cx="1317673" cy="1105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1160318" y="4324170"/>
            <a:ext cx="8898082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     Ace                       King                   Queen                 Jack</a:t>
            </a:r>
          </a:p>
          <a:p>
            <a:r>
              <a:rPr lang="en-GB" sz="2000" dirty="0"/>
              <a:t>  </a:t>
            </a:r>
            <a:r>
              <a:rPr lang="en-GB" sz="2000" dirty="0">
                <a:solidFill>
                  <a:srgbClr val="C00000"/>
                </a:solidFill>
              </a:rPr>
              <a:t>4 points               3 points              2 points             1 point</a:t>
            </a:r>
          </a:p>
          <a:p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19384D-0820-4A62-8E71-FF29459A1FF5}"/>
              </a:ext>
            </a:extLst>
          </p:cNvPr>
          <p:cNvSpPr txBox="1"/>
          <p:nvPr/>
        </p:nvSpPr>
        <p:spPr>
          <a:xfrm>
            <a:off x="838200" y="2490542"/>
            <a:ext cx="59539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Now count your high card points (hcp) as follows: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4E11452-DDAB-498A-89F7-EA57B7AF9C9B}"/>
              </a:ext>
            </a:extLst>
          </p:cNvPr>
          <p:cNvSpPr txBox="1"/>
          <p:nvPr/>
        </p:nvSpPr>
        <p:spPr>
          <a:xfrm>
            <a:off x="1160318" y="5425165"/>
            <a:ext cx="8973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Note that there are 40 points altogether between the four hands.</a:t>
            </a:r>
          </a:p>
        </p:txBody>
      </p:sp>
    </p:spTree>
    <p:extLst>
      <p:ext uri="{BB962C8B-B14F-4D97-AF65-F5344CB8AC3E}">
        <p14:creationId xmlns:p14="http://schemas.microsoft.com/office/powerpoint/2010/main" val="2519238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23D8D-0778-40C4-83AD-A6466B2DE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0032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7030A0"/>
                </a:solidFill>
              </a:rPr>
              <a:t>Let’s get some practice</a:t>
            </a:r>
            <a:br>
              <a:rPr lang="en-GB" b="1" dirty="0">
                <a:solidFill>
                  <a:srgbClr val="7030A0"/>
                </a:solidFill>
              </a:rPr>
            </a:br>
            <a:r>
              <a:rPr lang="en-GB" sz="2200" b="1" dirty="0">
                <a:solidFill>
                  <a:srgbClr val="7030A0"/>
                </a:solidFill>
              </a:rPr>
              <a:t>How many High Card Points do each of the following hands have?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EB002-C7D4-46DD-81C8-BB0D7DEC3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89AB-C954-487C-A7B1-4DF3D268CF3E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4B1EDA-9906-478A-9CB3-8069302A8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1.1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3C0E6-11B5-4C3F-92A8-387C7B770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4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D7EEC3-CCA9-4A87-85A5-C4DD85FB4D09}"/>
              </a:ext>
            </a:extLst>
          </p:cNvPr>
          <p:cNvSpPr txBox="1"/>
          <p:nvPr/>
        </p:nvSpPr>
        <p:spPr>
          <a:xfrm>
            <a:off x="838200" y="1781938"/>
            <a:ext cx="14224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B7E2"/>
                </a:solidFill>
                <a:sym typeface="Symbol" panose="05050102010706020507" pitchFamily="18" charset="2"/>
              </a:rPr>
              <a:t>Hand 1</a:t>
            </a:r>
            <a:endParaRPr lang="en-GB" sz="2000" dirty="0"/>
          </a:p>
          <a:p>
            <a:pPr>
              <a:lnSpc>
                <a:spcPct val="80000"/>
              </a:lnSpc>
            </a:pPr>
            <a:r>
              <a:rPr lang="en-GB" sz="2000" dirty="0">
                <a:sym typeface="Symbol" panose="05050102010706020507" pitchFamily="18" charset="2"/>
              </a:rPr>
              <a:t> T 9 7</a:t>
            </a:r>
          </a:p>
          <a:p>
            <a:pPr>
              <a:lnSpc>
                <a:spcPct val="80000"/>
              </a:lnSpc>
            </a:pPr>
            <a:r>
              <a:rPr lang="en-GB" sz="20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en-GB" sz="2000" dirty="0">
                <a:sym typeface="Symbol" panose="05050102010706020507" pitchFamily="18" charset="2"/>
              </a:rPr>
              <a:t>K Q</a:t>
            </a:r>
            <a:r>
              <a:rPr lang="en-GB" sz="20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GB" sz="2000" dirty="0">
                <a:sym typeface="Symbol" panose="05050102010706020507" pitchFamily="18" charset="2"/>
              </a:rPr>
              <a:t>T 6 </a:t>
            </a:r>
          </a:p>
          <a:p>
            <a:pPr>
              <a:lnSpc>
                <a:spcPct val="80000"/>
              </a:lnSpc>
            </a:pPr>
            <a:r>
              <a:rPr lang="en-GB" sz="2000" dirty="0">
                <a:solidFill>
                  <a:srgbClr val="FF0000"/>
                </a:solidFill>
                <a:sym typeface="Symbol" panose="05050102010706020507" pitchFamily="18" charset="2"/>
              </a:rPr>
              <a:t> </a:t>
            </a:r>
            <a:r>
              <a:rPr lang="en-GB" sz="2000" dirty="0">
                <a:sym typeface="Symbol" panose="05050102010706020507" pitchFamily="18" charset="2"/>
              </a:rPr>
              <a:t>K T</a:t>
            </a:r>
          </a:p>
          <a:p>
            <a:pPr>
              <a:lnSpc>
                <a:spcPct val="80000"/>
              </a:lnSpc>
            </a:pPr>
            <a:r>
              <a:rPr lang="en-GB" sz="2000" dirty="0">
                <a:sym typeface="Symbol" panose="05050102010706020507" pitchFamily="18" charset="2"/>
              </a:rPr>
              <a:t> A Q J 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F7CF5A6-0F56-423F-9832-DE53B97BAA3D}"/>
              </a:ext>
            </a:extLst>
          </p:cNvPr>
          <p:cNvSpPr txBox="1"/>
          <p:nvPr/>
        </p:nvSpPr>
        <p:spPr>
          <a:xfrm>
            <a:off x="3581400" y="1805315"/>
            <a:ext cx="14224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B7E2"/>
                </a:solidFill>
                <a:sym typeface="Symbol" panose="05050102010706020507" pitchFamily="18" charset="2"/>
              </a:rPr>
              <a:t>Hand 2</a:t>
            </a:r>
            <a:endParaRPr lang="en-GB" sz="2000" dirty="0"/>
          </a:p>
          <a:p>
            <a:pPr>
              <a:lnSpc>
                <a:spcPct val="80000"/>
              </a:lnSpc>
            </a:pPr>
            <a:r>
              <a:rPr lang="en-GB" sz="2000" dirty="0">
                <a:sym typeface="Symbol" panose="05050102010706020507" pitchFamily="18" charset="2"/>
              </a:rPr>
              <a:t> A Q J 4</a:t>
            </a:r>
          </a:p>
          <a:p>
            <a:pPr>
              <a:lnSpc>
                <a:spcPct val="80000"/>
              </a:lnSpc>
            </a:pPr>
            <a:r>
              <a:rPr lang="en-GB" sz="20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en-GB" sz="2000" dirty="0">
                <a:sym typeface="Symbol" panose="05050102010706020507" pitchFamily="18" charset="2"/>
              </a:rPr>
              <a:t>K Q 8 3 </a:t>
            </a:r>
          </a:p>
          <a:p>
            <a:pPr>
              <a:lnSpc>
                <a:spcPct val="80000"/>
              </a:lnSpc>
            </a:pPr>
            <a:r>
              <a:rPr lang="en-GB" sz="2000" dirty="0">
                <a:solidFill>
                  <a:srgbClr val="FF0000"/>
                </a:solidFill>
                <a:sym typeface="Symbol" panose="05050102010706020507" pitchFamily="18" charset="2"/>
              </a:rPr>
              <a:t> </a:t>
            </a:r>
            <a:endParaRPr lang="en-GB" sz="2000" dirty="0">
              <a:sym typeface="Symbol" panose="05050102010706020507" pitchFamily="18" charset="2"/>
            </a:endParaRPr>
          </a:p>
          <a:p>
            <a:pPr>
              <a:lnSpc>
                <a:spcPct val="80000"/>
              </a:lnSpc>
            </a:pPr>
            <a:r>
              <a:rPr lang="en-GB" sz="2000" dirty="0">
                <a:sym typeface="Symbol" panose="05050102010706020507" pitchFamily="18" charset="2"/>
              </a:rPr>
              <a:t> J T 8 6 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DD353C-46A6-4463-8095-B2A3A13E1C44}"/>
              </a:ext>
            </a:extLst>
          </p:cNvPr>
          <p:cNvSpPr txBox="1"/>
          <p:nvPr/>
        </p:nvSpPr>
        <p:spPr>
          <a:xfrm>
            <a:off x="6372179" y="1805315"/>
            <a:ext cx="14224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B7E2"/>
                </a:solidFill>
                <a:sym typeface="Symbol" panose="05050102010706020507" pitchFamily="18" charset="2"/>
              </a:rPr>
              <a:t>Hand 3</a:t>
            </a:r>
            <a:endParaRPr lang="en-GB" sz="2000" dirty="0"/>
          </a:p>
          <a:p>
            <a:pPr>
              <a:lnSpc>
                <a:spcPct val="80000"/>
              </a:lnSpc>
            </a:pPr>
            <a:r>
              <a:rPr lang="en-GB" sz="2000" dirty="0">
                <a:sym typeface="Symbol" panose="05050102010706020507" pitchFamily="18" charset="2"/>
              </a:rPr>
              <a:t> A K 9</a:t>
            </a:r>
          </a:p>
          <a:p>
            <a:pPr>
              <a:lnSpc>
                <a:spcPct val="80000"/>
              </a:lnSpc>
            </a:pPr>
            <a:r>
              <a:rPr lang="en-GB" sz="2000" dirty="0">
                <a:solidFill>
                  <a:srgbClr val="FF0000"/>
                </a:solidFill>
                <a:sym typeface="Symbol" panose="05050102010706020507" pitchFamily="18" charset="2"/>
              </a:rPr>
              <a:t> </a:t>
            </a:r>
            <a:r>
              <a:rPr lang="en-GB" sz="2000" dirty="0">
                <a:sym typeface="Symbol" panose="05050102010706020507" pitchFamily="18" charset="2"/>
              </a:rPr>
              <a:t>A Q </a:t>
            </a:r>
          </a:p>
          <a:p>
            <a:pPr>
              <a:lnSpc>
                <a:spcPct val="80000"/>
              </a:lnSpc>
            </a:pPr>
            <a:r>
              <a:rPr lang="en-GB" sz="2000" dirty="0">
                <a:solidFill>
                  <a:srgbClr val="FF0000"/>
                </a:solidFill>
                <a:sym typeface="Symbol" panose="05050102010706020507" pitchFamily="18" charset="2"/>
              </a:rPr>
              <a:t> </a:t>
            </a:r>
            <a:r>
              <a:rPr lang="en-GB" sz="2000" dirty="0">
                <a:sym typeface="Symbol" panose="05050102010706020507" pitchFamily="18" charset="2"/>
              </a:rPr>
              <a:t>K Q T</a:t>
            </a:r>
          </a:p>
          <a:p>
            <a:pPr>
              <a:lnSpc>
                <a:spcPct val="80000"/>
              </a:lnSpc>
            </a:pPr>
            <a:r>
              <a:rPr lang="en-GB" sz="2000" dirty="0">
                <a:sym typeface="Symbol" panose="05050102010706020507" pitchFamily="18" charset="2"/>
              </a:rPr>
              <a:t> A T 9 8 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2A619CB-8928-49AF-B671-72C27F5E9A4A}"/>
              </a:ext>
            </a:extLst>
          </p:cNvPr>
          <p:cNvSpPr txBox="1"/>
          <p:nvPr/>
        </p:nvSpPr>
        <p:spPr>
          <a:xfrm>
            <a:off x="993422" y="3725333"/>
            <a:ext cx="15465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0 + 5 + 3 + 7</a:t>
            </a:r>
          </a:p>
          <a:p>
            <a:r>
              <a:rPr lang="en-GB" sz="2000" dirty="0"/>
              <a:t>= 15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9B1448A-0E59-4B47-B2F0-B04ECD60F94B}"/>
              </a:ext>
            </a:extLst>
          </p:cNvPr>
          <p:cNvSpPr txBox="1"/>
          <p:nvPr/>
        </p:nvSpPr>
        <p:spPr>
          <a:xfrm>
            <a:off x="3581400" y="3694330"/>
            <a:ext cx="16340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7 + 5 + 0 + 1</a:t>
            </a:r>
          </a:p>
          <a:p>
            <a:r>
              <a:rPr lang="en-GB" sz="2000" dirty="0"/>
              <a:t>= 13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017294-8B42-4482-9B45-5A68817BC4BE}"/>
              </a:ext>
            </a:extLst>
          </p:cNvPr>
          <p:cNvSpPr txBox="1"/>
          <p:nvPr/>
        </p:nvSpPr>
        <p:spPr>
          <a:xfrm>
            <a:off x="6372179" y="3694329"/>
            <a:ext cx="1609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7 + 6 + 5 + 4</a:t>
            </a:r>
          </a:p>
          <a:p>
            <a:r>
              <a:rPr lang="en-GB" sz="2000" dirty="0"/>
              <a:t>= 22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7C0256E-C38F-4B09-8F51-9A55FA09217E}"/>
              </a:ext>
            </a:extLst>
          </p:cNvPr>
          <p:cNvSpPr txBox="1"/>
          <p:nvPr/>
        </p:nvSpPr>
        <p:spPr>
          <a:xfrm>
            <a:off x="993422" y="5339644"/>
            <a:ext cx="7936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Note that we usually show the ten as “T” in the hand diagrams because it is easier to see than “10”.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0784ADE-6824-4989-A194-77DD6F2EE9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9539" y="1676230"/>
            <a:ext cx="2365322" cy="2526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176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7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3BCA4-8529-41B8-9B9C-0137F6698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7030A0"/>
                </a:solidFill>
              </a:rPr>
              <a:t>Bridge and </a:t>
            </a:r>
            <a:r>
              <a:rPr lang="en-GB" dirty="0" err="1">
                <a:solidFill>
                  <a:srgbClr val="7030A0"/>
                </a:solidFill>
              </a:rPr>
              <a:t>MiniBridge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058F6-9460-4339-BAC5-2E11B48A3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25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A hand of Bridge consists of two parts:</a:t>
            </a:r>
          </a:p>
          <a:p>
            <a:r>
              <a:rPr lang="en-GB" sz="2000" dirty="0"/>
              <a:t>The auction where we bid to see who plays the hand</a:t>
            </a:r>
          </a:p>
          <a:p>
            <a:r>
              <a:rPr lang="en-GB" sz="2000" dirty="0"/>
              <a:t>The card play where we try to win tricks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1F475C-97EF-4E3A-93A4-2315798F5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AB04-45DB-4603-A049-56308BF2359F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085EE6-D356-4A42-A21F-223328DC3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1.1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969CB-9DA6-4505-AC22-6650EED51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5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F530854-BB4B-48C8-9A60-88839B160235}"/>
              </a:ext>
            </a:extLst>
          </p:cNvPr>
          <p:cNvSpPr txBox="1">
            <a:spLocks/>
          </p:cNvSpPr>
          <p:nvPr/>
        </p:nvSpPr>
        <p:spPr>
          <a:xfrm>
            <a:off x="838200" y="3535892"/>
            <a:ext cx="10515600" cy="2074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 err="1"/>
              <a:t>MiniBridge</a:t>
            </a:r>
            <a:r>
              <a:rPr lang="en-GB" dirty="0"/>
              <a:t> has a simpler way to see who plays the hand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000" dirty="0"/>
              <a:t>By using </a:t>
            </a:r>
            <a:r>
              <a:rPr lang="en-GB" sz="2000" dirty="0" err="1"/>
              <a:t>MiniBridge</a:t>
            </a:r>
            <a:r>
              <a:rPr lang="en-GB" sz="2000" dirty="0"/>
              <a:t> we can get you playing very quickly; and also teach you some useful techniques.  </a:t>
            </a:r>
            <a:br>
              <a:rPr lang="en-GB" sz="2000" dirty="0"/>
            </a:br>
            <a:r>
              <a:rPr lang="en-GB" sz="2000" dirty="0"/>
              <a:t>The follow up course </a:t>
            </a:r>
            <a:r>
              <a:rPr lang="en-GB" sz="2000" dirty="0">
                <a:solidFill>
                  <a:srgbClr val="7030A0"/>
                </a:solidFill>
              </a:rPr>
              <a:t>Begin Bidding </a:t>
            </a:r>
            <a:r>
              <a:rPr lang="en-GB" sz="2000" dirty="0"/>
              <a:t>will build on what you have learned during the </a:t>
            </a:r>
            <a:r>
              <a:rPr lang="en-GB" sz="2000" dirty="0">
                <a:solidFill>
                  <a:srgbClr val="7030A0"/>
                </a:solidFill>
              </a:rPr>
              <a:t>Primer </a:t>
            </a:r>
            <a:r>
              <a:rPr lang="en-GB" sz="2000" dirty="0"/>
              <a:t>course.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000" dirty="0" err="1">
                <a:solidFill>
                  <a:srgbClr val="7030A0"/>
                </a:solidFill>
              </a:rPr>
              <a:t>MiniBridge</a:t>
            </a:r>
            <a:r>
              <a:rPr lang="en-GB" sz="2000" dirty="0">
                <a:solidFill>
                  <a:srgbClr val="7030A0"/>
                </a:solidFill>
              </a:rPr>
              <a:t> is a fun game in its own right (it is excellent for children).</a:t>
            </a:r>
          </a:p>
        </p:txBody>
      </p:sp>
    </p:spTree>
    <p:extLst>
      <p:ext uri="{BB962C8B-B14F-4D97-AF65-F5344CB8AC3E}">
        <p14:creationId xmlns:p14="http://schemas.microsoft.com/office/powerpoint/2010/main" val="3014706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 descr="Image result for duplimate board 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118796"/>
            <a:ext cx="3186289" cy="3376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3670"/>
          </a:xfrm>
        </p:spPr>
        <p:txBody>
          <a:bodyPr/>
          <a:lstStyle/>
          <a:p>
            <a:r>
              <a:rPr lang="en-GB" dirty="0"/>
              <a:t>How do we start to play?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312432"/>
            <a:ext cx="5521035" cy="734577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000" dirty="0"/>
              <a:t>Take your cards from the tray and count them FACE DOWN, make sure you have thirteen.</a:t>
            </a:r>
            <a:br>
              <a:rPr lang="en-GB" sz="2000" dirty="0"/>
            </a:br>
            <a:br>
              <a:rPr lang="en-GB" sz="2000" dirty="0"/>
            </a:br>
            <a:endParaRPr lang="en-GB" sz="2000" dirty="0"/>
          </a:p>
          <a:p>
            <a:pPr marL="457200" indent="-457200">
              <a:buFont typeface="+mj-lt"/>
              <a:buAutoNum type="arabicPeriod"/>
            </a:pPr>
            <a:endParaRPr lang="en-GB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0836-34F3-423B-BCC7-16F87E85793D}" type="datetime5">
              <a:rPr lang="en-GB" smtClean="0"/>
              <a:t>19-Sep-18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09787"/>
            <a:ext cx="4114800" cy="365125"/>
          </a:xfrm>
        </p:spPr>
        <p:txBody>
          <a:bodyPr/>
          <a:lstStyle/>
          <a:p>
            <a:r>
              <a:rPr lang="en-GB">
                <a:solidFill>
                  <a:srgbClr val="A751BF"/>
                </a:solidFill>
              </a:rPr>
              <a:t>Bridge First Steps: Primer 1.1</a:t>
            </a:r>
            <a:endParaRPr lang="en-GB" dirty="0">
              <a:solidFill>
                <a:srgbClr val="A751B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37108"/>
            <a:ext cx="2743200" cy="365125"/>
          </a:xfrm>
        </p:spPr>
        <p:txBody>
          <a:bodyPr/>
          <a:lstStyle/>
          <a:p>
            <a:fld id="{B1021DFB-B5FF-4603-908A-34BC7A1CA3C3}" type="slidenum">
              <a:rPr lang="en-GB" smtClean="0"/>
              <a:t>6</a:t>
            </a:fld>
            <a:endParaRPr lang="en-GB"/>
          </a:p>
        </p:txBody>
      </p:sp>
      <p:pic>
        <p:nvPicPr>
          <p:cNvPr id="15" name="Picture 2" descr="http://www.ebu.co.uk/images/card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0804" y="1976655"/>
            <a:ext cx="1868742" cy="1254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8454736" y="5679991"/>
            <a:ext cx="2123209" cy="889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409195" y="4205309"/>
            <a:ext cx="5521035" cy="734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endParaRPr lang="en-GB" sz="2000" dirty="0"/>
          </a:p>
        </p:txBody>
      </p:sp>
      <p:sp>
        <p:nvSpPr>
          <p:cNvPr id="7" name="Rectangle 6"/>
          <p:cNvSpPr/>
          <p:nvPr/>
        </p:nvSpPr>
        <p:spPr>
          <a:xfrm>
            <a:off x="6642502" y="1312432"/>
            <a:ext cx="52135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sz="2000" dirty="0"/>
              <a:t>Sort your cards into suits and then count your high card points.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55817" y="3755242"/>
            <a:ext cx="1058848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GB" sz="2000" dirty="0"/>
              <a:t>Starting with the dealer, and then going around the table clockwise, each player announces their number of high card points.</a:t>
            </a:r>
            <a:br>
              <a:rPr lang="en-GB" sz="2000" dirty="0"/>
            </a:br>
            <a:endParaRPr lang="en-GB" sz="2000" dirty="0"/>
          </a:p>
          <a:p>
            <a:pPr marL="457200" indent="-457200">
              <a:buFont typeface="+mj-lt"/>
              <a:buAutoNum type="arabicPeriod" startAt="3"/>
            </a:pPr>
            <a:r>
              <a:rPr lang="en-GB" sz="2000" dirty="0"/>
              <a:t>The pair with the highest points total are the declaring side, the other two players will be defenders.</a:t>
            </a:r>
            <a:br>
              <a:rPr lang="en-GB" sz="2000" dirty="0"/>
            </a:br>
            <a:endParaRPr lang="en-GB" sz="2000" dirty="0"/>
          </a:p>
          <a:p>
            <a:pPr marL="457200" indent="-457200">
              <a:buFont typeface="+mj-lt"/>
              <a:buAutoNum type="arabicPeriod" startAt="3"/>
            </a:pPr>
            <a:r>
              <a:rPr lang="en-GB" sz="2000" dirty="0"/>
              <a:t>The player in the declaring side with the most high card points is declarer, their partner is dummy.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6B9DA66-B187-4098-91BC-D7BC368433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32532" y="1870490"/>
            <a:ext cx="1640509" cy="1467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829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3670"/>
          </a:xfrm>
        </p:spPr>
        <p:txBody>
          <a:bodyPr/>
          <a:lstStyle/>
          <a:p>
            <a:r>
              <a:rPr lang="en-GB" dirty="0"/>
              <a:t>Who goes first?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2433"/>
            <a:ext cx="7772400" cy="2534685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000" dirty="0"/>
              <a:t>First, dummy puts their hand face up on the table, sorted into suits.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/>
              <a:t>The person to the left of declarer makes the opening lead.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/>
              <a:t>Play then continues clockwise until everyone has played a card; you have to follow suit if you can.</a:t>
            </a:r>
            <a:br>
              <a:rPr lang="en-GB" sz="2000" dirty="0"/>
            </a:br>
            <a:r>
              <a:rPr lang="en-GB" sz="2000" dirty="0"/>
              <a:t>Dummy can’t help with the play, they can only play a card when told to do so by declarer.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265A0-1916-4524-A768-45084C28DD45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09787"/>
            <a:ext cx="4114800" cy="365125"/>
          </a:xfrm>
        </p:spPr>
        <p:txBody>
          <a:bodyPr/>
          <a:lstStyle/>
          <a:p>
            <a:r>
              <a:rPr lang="en-GB">
                <a:solidFill>
                  <a:srgbClr val="A751BF"/>
                </a:solidFill>
              </a:rPr>
              <a:t>Bridge First Steps: Primer 1.1</a:t>
            </a:r>
            <a:endParaRPr lang="en-GB" dirty="0">
              <a:solidFill>
                <a:srgbClr val="A751B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37108"/>
            <a:ext cx="2743200" cy="365125"/>
          </a:xfrm>
        </p:spPr>
        <p:txBody>
          <a:bodyPr/>
          <a:lstStyle/>
          <a:p>
            <a:fld id="{B1021DFB-B5FF-4603-908A-34BC7A1CA3C3}" type="slidenum">
              <a:rPr lang="en-GB" smtClean="0"/>
              <a:t>7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3962" y="4001221"/>
            <a:ext cx="2553399" cy="146366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38200" y="3847118"/>
            <a:ext cx="7772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en-GB" sz="2000" dirty="0"/>
              <a:t>When a trick is completed turn your card over in front of you, pointing towards your partner if your side won the trick, pointing the other way if you didn’t. </a:t>
            </a:r>
            <a:br>
              <a:rPr lang="en-GB" sz="2000" dirty="0"/>
            </a:br>
            <a:r>
              <a:rPr lang="en-GB" sz="2000" dirty="0"/>
              <a:t>Overlap this card with the card from the previous trick. You should be able to easily see how many tricks your side has won or lost.</a:t>
            </a:r>
            <a:br>
              <a:rPr lang="en-GB" sz="2000" dirty="0"/>
            </a:br>
            <a:endParaRPr lang="en-GB" sz="2000" dirty="0"/>
          </a:p>
          <a:p>
            <a:pPr marL="457200" indent="-457200">
              <a:buFont typeface="+mj-lt"/>
              <a:buAutoNum type="arabicPeriod" startAt="5"/>
            </a:pPr>
            <a:r>
              <a:rPr lang="en-GB" sz="2000" dirty="0"/>
              <a:t>The winner of the previous trick leads first to the next one.</a:t>
            </a:r>
          </a:p>
        </p:txBody>
      </p:sp>
      <p:pic>
        <p:nvPicPr>
          <p:cNvPr id="2054" name="Picture 6" descr="Image result for bridge tricks taken pict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2" y="1044230"/>
            <a:ext cx="2559664" cy="2559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6997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3670"/>
          </a:xfrm>
        </p:spPr>
        <p:txBody>
          <a:bodyPr/>
          <a:lstStyle/>
          <a:p>
            <a:r>
              <a:rPr lang="en-GB" dirty="0"/>
              <a:t>What happens at the end of the hand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2432"/>
            <a:ext cx="7772400" cy="3239325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000" dirty="0"/>
              <a:t>Declarer counts how many tricks their side has won.</a:t>
            </a:r>
            <a:br>
              <a:rPr lang="en-GB" sz="2000" dirty="0"/>
            </a:br>
            <a:r>
              <a:rPr lang="en-GB" sz="2000" dirty="0"/>
              <a:t>For now, all that matters is how many tricks they have taken, we will tell you if you have done well (or not!)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/>
              <a:t>We will tell you how the scoring works in lesson 2.</a:t>
            </a:r>
            <a:br>
              <a:rPr lang="en-GB" sz="2000" dirty="0"/>
            </a:br>
            <a:br>
              <a:rPr lang="en-GB" sz="2000" dirty="0"/>
            </a:br>
            <a:br>
              <a:rPr lang="en-GB" sz="2000" dirty="0"/>
            </a:br>
            <a:endParaRPr lang="en-GB" sz="2000" dirty="0"/>
          </a:p>
          <a:p>
            <a:pPr marL="457200" indent="-457200">
              <a:buFont typeface="+mj-lt"/>
              <a:buAutoNum type="arabicPeriod"/>
            </a:pPr>
            <a:r>
              <a:rPr lang="en-GB" sz="2000" dirty="0"/>
              <a:t>Scoop up your cards, shuffle them, and place them back into the board face down.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/>
              <a:t>You are now ready for the next hand.</a:t>
            </a:r>
          </a:p>
          <a:p>
            <a:pPr marL="0" indent="0">
              <a:buNone/>
            </a:pPr>
            <a:endParaRPr lang="en-GB" sz="2000" dirty="0"/>
          </a:p>
          <a:p>
            <a:pPr marL="457200" indent="-457200">
              <a:buFont typeface="+mj-lt"/>
              <a:buAutoNum type="arabicPeriod"/>
            </a:pPr>
            <a:endParaRPr lang="en-GB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26407-D64D-44A4-BC37-1BD7A99CD9D6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09787"/>
            <a:ext cx="4114800" cy="365125"/>
          </a:xfrm>
        </p:spPr>
        <p:txBody>
          <a:bodyPr/>
          <a:lstStyle/>
          <a:p>
            <a:r>
              <a:rPr lang="en-GB">
                <a:solidFill>
                  <a:srgbClr val="A751BF"/>
                </a:solidFill>
              </a:rPr>
              <a:t>Bridge First Steps: Primer 1.1</a:t>
            </a:r>
            <a:endParaRPr lang="en-GB" dirty="0">
              <a:solidFill>
                <a:srgbClr val="A751B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37108"/>
            <a:ext cx="2743200" cy="365125"/>
          </a:xfrm>
        </p:spPr>
        <p:txBody>
          <a:bodyPr/>
          <a:lstStyle/>
          <a:p>
            <a:fld id="{B1021DFB-B5FF-4603-908A-34BC7A1CA3C3}" type="slidenum">
              <a:rPr lang="en-GB" smtClean="0"/>
              <a:t>8</a:t>
            </a:fld>
            <a:endParaRPr lang="en-GB"/>
          </a:p>
        </p:txBody>
      </p:sp>
      <p:pic>
        <p:nvPicPr>
          <p:cNvPr id="11" name="Picture 8" descr="Image result for duplimate board 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395" y="2458238"/>
            <a:ext cx="3178654" cy="3141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9023" y="1049924"/>
            <a:ext cx="2553399" cy="1785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10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7966B-2537-4E64-B8C9-7F12B363D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The Opening Lead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6C425-44A3-41CD-8638-BCFFA9021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4381"/>
            <a:ext cx="10515600" cy="2873157"/>
          </a:xfrm>
        </p:spPr>
        <p:txBody>
          <a:bodyPr>
            <a:normAutofit/>
          </a:bodyPr>
          <a:lstStyle/>
          <a:p>
            <a:r>
              <a:rPr lang="en-US" sz="2000" dirty="0"/>
              <a:t>The opening lead is often a tricky decision; we will be devoting a whole lesson to it later on.</a:t>
            </a:r>
          </a:p>
          <a:p>
            <a:r>
              <a:rPr lang="en-US" sz="2000" dirty="0"/>
              <a:t>For now we will give you some simple advice:</a:t>
            </a:r>
            <a:br>
              <a:rPr lang="en-US" sz="2000" dirty="0"/>
            </a:br>
            <a:r>
              <a:rPr lang="en-US" sz="2000" b="1" dirty="0">
                <a:solidFill>
                  <a:srgbClr val="7030A0"/>
                </a:solidFill>
              </a:rPr>
              <a:t>Lead from the top of a sequence, preferably one headed by an </a:t>
            </a:r>
            <a:r>
              <a:rPr lang="en-US" sz="2000" b="1" dirty="0" err="1">
                <a:solidFill>
                  <a:srgbClr val="7030A0"/>
                </a:solidFill>
              </a:rPr>
              <a:t>honour</a:t>
            </a:r>
            <a:r>
              <a:rPr lang="en-US" sz="2000" b="1" dirty="0">
                <a:solidFill>
                  <a:srgbClr val="7030A0"/>
                </a:solidFill>
              </a:rPr>
              <a:t>.</a:t>
            </a:r>
          </a:p>
          <a:p>
            <a:r>
              <a:rPr lang="en-US" sz="2000" dirty="0"/>
              <a:t>A sequence is a set of touching cards such as JT9; an </a:t>
            </a:r>
            <a:r>
              <a:rPr lang="en-US" sz="2000" dirty="0" err="1"/>
              <a:t>honour</a:t>
            </a:r>
            <a:r>
              <a:rPr lang="en-US" sz="2000" dirty="0"/>
              <a:t> card is an Ace, King, Queen or Jack.</a:t>
            </a:r>
          </a:p>
          <a:p>
            <a:r>
              <a:rPr lang="en-US" sz="2000" dirty="0"/>
              <a:t>Examples (lead the card highlighted)</a:t>
            </a:r>
            <a:br>
              <a:rPr lang="en-US" sz="2000" dirty="0"/>
            </a:br>
            <a:r>
              <a:rPr lang="en-US" sz="2000" dirty="0"/>
              <a:t>A</a:t>
            </a:r>
            <a:r>
              <a:rPr lang="en-US" sz="2000" b="1" dirty="0">
                <a:solidFill>
                  <a:srgbClr val="00B050"/>
                </a:solidFill>
              </a:rPr>
              <a:t>J</a:t>
            </a:r>
            <a:r>
              <a:rPr lang="en-US" sz="2000" dirty="0"/>
              <a:t>T9      </a:t>
            </a:r>
            <a:br>
              <a:rPr lang="en-US" sz="2000" dirty="0"/>
            </a:br>
            <a:r>
              <a:rPr lang="en-US" sz="2000" b="1" dirty="0">
                <a:solidFill>
                  <a:srgbClr val="00B050"/>
                </a:solidFill>
              </a:rPr>
              <a:t>Q</a:t>
            </a:r>
            <a:r>
              <a:rPr lang="en-US" sz="2000" dirty="0"/>
              <a:t>JT43     </a:t>
            </a:r>
            <a:br>
              <a:rPr lang="en-US" sz="2000" dirty="0"/>
            </a:br>
            <a:r>
              <a:rPr lang="en-US" sz="2000" b="1" dirty="0">
                <a:solidFill>
                  <a:srgbClr val="00B050"/>
                </a:solidFill>
              </a:rPr>
              <a:t>K</a:t>
            </a:r>
            <a:r>
              <a:rPr lang="en-US" sz="2000" dirty="0"/>
              <a:t>QJ        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88E224-D0E5-48A5-860E-7B5F51A5E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4629E-9195-43AA-B199-261AD5D37FF2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DBCBF-3136-4223-9183-2C360E399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1.1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1CBA8B-3198-4F63-8128-3816D5CD5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9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C2E59B-EBC1-434C-B57D-15D2322BD8D3}"/>
              </a:ext>
            </a:extLst>
          </p:cNvPr>
          <p:cNvSpPr txBox="1"/>
          <p:nvPr/>
        </p:nvSpPr>
        <p:spPr>
          <a:xfrm>
            <a:off x="1043354" y="4473464"/>
            <a:ext cx="10152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</a:rPr>
              <a:t>If you don’t have such a sequence then lead the lowest card from your best suit.</a:t>
            </a:r>
          </a:p>
        </p:txBody>
      </p:sp>
    </p:spTree>
    <p:extLst>
      <p:ext uri="{BB962C8B-B14F-4D97-AF65-F5344CB8AC3E}">
        <p14:creationId xmlns:p14="http://schemas.microsoft.com/office/powerpoint/2010/main" val="1836311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4881</TotalTime>
  <Words>651</Words>
  <Application>Microsoft Office PowerPoint</Application>
  <PresentationFormat>Widescreen</PresentationFormat>
  <Paragraphs>96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Office Theme</vt:lpstr>
      <vt:lpstr>Bridge First Steps Bridge Primer Getting Started</vt:lpstr>
      <vt:lpstr>PowerPoint Presentation</vt:lpstr>
      <vt:lpstr>The very first steps</vt:lpstr>
      <vt:lpstr>Let’s get some practice How many High Card Points do each of the following hands have?</vt:lpstr>
      <vt:lpstr>Bridge and MiniBridge</vt:lpstr>
      <vt:lpstr>How do we start to play?</vt:lpstr>
      <vt:lpstr>Who goes first?</vt:lpstr>
      <vt:lpstr>What happens at the end of the hand</vt:lpstr>
      <vt:lpstr>The Opening Lead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 Bidding</dc:title>
  <dc:creator>Ian Grant</dc:creator>
  <cp:lastModifiedBy>First Steps</cp:lastModifiedBy>
  <cp:revision>234</cp:revision>
  <cp:lastPrinted>2017-07-13T09:12:54Z</cp:lastPrinted>
  <dcterms:created xsi:type="dcterms:W3CDTF">2017-01-12T11:44:41Z</dcterms:created>
  <dcterms:modified xsi:type="dcterms:W3CDTF">2018-09-19T10:55:55Z</dcterms:modified>
</cp:coreProperties>
</file>